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0" r:id="rId6"/>
    <p:sldId id="263" r:id="rId7"/>
    <p:sldId id="264"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0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2FD7D-6C90-4C2D-808A-1E9E1B2A4A48}" type="datetimeFigureOut">
              <a:rPr lang="en-US" smtClean="0"/>
              <a:pPr/>
              <a:t>3/23/2011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96C1BE-A94C-4CFD-A00F-B1BE40292B0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2FD7D-6C90-4C2D-808A-1E9E1B2A4A48}" type="datetimeFigureOut">
              <a:rPr lang="en-US" smtClean="0"/>
              <a:pPr/>
              <a:t>3/23/2011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6C1BE-A94C-4CFD-A00F-B1BE40292B0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urfnetkids.com/video/mayflower_compact.htm" TargetMode="External"/><Relationship Id="rId1" Type="http://schemas.openxmlformats.org/officeDocument/2006/relationships/slideLayout" Target="../slideLayouts/slideLayout8.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8.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chooltube.com/video/270ad3e4f21f42068f7b/Articles-of-Confederation"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924800" cy="5486400"/>
          </a:xfrm>
        </p:spPr>
        <p:style>
          <a:lnRef idx="1">
            <a:schemeClr val="accent1"/>
          </a:lnRef>
          <a:fillRef idx="2">
            <a:schemeClr val="accent1"/>
          </a:fillRef>
          <a:effectRef idx="1">
            <a:schemeClr val="accent1"/>
          </a:effectRef>
          <a:fontRef idx="minor">
            <a:schemeClr val="dk1"/>
          </a:fontRef>
        </p:style>
        <p:txBody>
          <a:bodyPr/>
          <a:lstStyle/>
          <a:p>
            <a:r>
              <a:rPr lang="en-US" b="1" dirty="0" smtClean="0"/>
              <a:t>From Colonies to Countries</a:t>
            </a:r>
            <a:r>
              <a:rPr lang="en-US" b="1" dirty="0"/>
              <a:t/>
            </a:r>
            <a:br>
              <a:rPr lang="en-US" b="1" dirty="0"/>
            </a:br>
            <a:r>
              <a:rPr lang="en-US" b="1" dirty="0" smtClean="0"/>
              <a:t>Mr. Hernandez</a:t>
            </a:r>
            <a:r>
              <a:rPr lang="en-US" b="1" dirty="0" smtClean="0"/>
              <a:t/>
            </a:r>
            <a:br>
              <a:rPr lang="en-US" b="1" dirty="0" smtClean="0"/>
            </a:br>
            <a:r>
              <a:rPr lang="en-US" b="1" dirty="0" smtClean="0"/>
              <a:t>Multi-Level ESL</a:t>
            </a:r>
            <a:r>
              <a:rPr lang="en-US" b="1" dirty="0" smtClean="0"/>
              <a:t/>
            </a:r>
            <a:br>
              <a:rPr lang="en-US" b="1" dirty="0" smtClean="0"/>
            </a:b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b="1" dirty="0" smtClean="0"/>
              <a:t>Put it to the Test!</a:t>
            </a:r>
            <a:endParaRPr lang="en-US" sz="3200" b="1" dirty="0"/>
          </a:p>
        </p:txBody>
      </p:sp>
      <p:sp>
        <p:nvSpPr>
          <p:cNvPr id="3" name="TextBox 2"/>
          <p:cNvSpPr txBox="1"/>
          <p:nvPr/>
        </p:nvSpPr>
        <p:spPr>
          <a:xfrm>
            <a:off x="457200" y="1295400"/>
            <a:ext cx="84582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You have learned that the Articles of Confederation (1777-1788) caused for a weak central government. This led to representatives from each state to meet at the Constitutional Conventions to revise or create a new document that would work. Americans feared that if they gave the government too much power it would take advantage of them, but realized without a strong central government, states could not coexist as a country.</a:t>
            </a:r>
            <a:endParaRPr lang="en-US" dirty="0"/>
          </a:p>
        </p:txBody>
      </p:sp>
      <p:sp>
        <p:nvSpPr>
          <p:cNvPr id="4" name="TextBox 3"/>
          <p:cNvSpPr txBox="1"/>
          <p:nvPr/>
        </p:nvSpPr>
        <p:spPr>
          <a:xfrm>
            <a:off x="304800" y="3200400"/>
            <a:ext cx="8305800"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Using the information you have learned, Imagine that the constitution was not made and the Articles of Confederation were revised. Make collage that answers the following questions: </a:t>
            </a:r>
          </a:p>
          <a:p>
            <a:r>
              <a:rPr lang="en-US" dirty="0" smtClean="0"/>
              <a:t>  1. What would America’s government be like?</a:t>
            </a:r>
          </a:p>
          <a:p>
            <a:r>
              <a:rPr lang="en-US" dirty="0" smtClean="0"/>
              <a:t>  2. What might happen to people’s rights</a:t>
            </a:r>
          </a:p>
          <a:p>
            <a:r>
              <a:rPr lang="en-US" dirty="0" smtClean="0"/>
              <a:t>  3. What would be the way states conducted their affairs?</a:t>
            </a:r>
          </a:p>
          <a:p>
            <a:r>
              <a:rPr lang="en-US" dirty="0" smtClean="0"/>
              <a:t>  4. How would laws be made?</a:t>
            </a:r>
          </a:p>
          <a:p>
            <a:r>
              <a:rPr lang="en-US" dirty="0" smtClean="0"/>
              <a:t>Have your collage answer these questions by using pictures and designs to help answer these questions.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609600"/>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t>Where do we go from here?</a:t>
            </a:r>
            <a:endParaRPr lang="en-US" sz="3200" dirty="0"/>
          </a:p>
        </p:txBody>
      </p:sp>
      <p:pic>
        <p:nvPicPr>
          <p:cNvPr id="3" name="Picture 2" descr="Cause &amp; Effect Constitution.gif"/>
          <p:cNvPicPr>
            <a:picLocks noChangeAspect="1"/>
          </p:cNvPicPr>
          <p:nvPr/>
        </p:nvPicPr>
        <p:blipFill>
          <a:blip r:embed="rId2" cstate="print"/>
          <a:stretch>
            <a:fillRect/>
          </a:stretch>
        </p:blipFill>
        <p:spPr>
          <a:xfrm>
            <a:off x="1676400" y="685800"/>
            <a:ext cx="6324600" cy="5998540"/>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810000" cy="1162050"/>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dirty="0" smtClean="0"/>
              <a:t>Colonial America 1492-1763</a:t>
            </a:r>
            <a:endParaRPr lang="en-US" sz="2400" dirty="0"/>
          </a:p>
        </p:txBody>
      </p:sp>
      <p:pic>
        <p:nvPicPr>
          <p:cNvPr id="7" name="Content Placeholder 6" descr="Tony M.jpg"/>
          <p:cNvPicPr>
            <a:picLocks noGrp="1" noChangeAspect="1"/>
          </p:cNvPicPr>
          <p:nvPr>
            <p:ph idx="1"/>
          </p:nvPr>
        </p:nvPicPr>
        <p:blipFill>
          <a:blip r:embed="rId2" cstate="print"/>
          <a:stretch>
            <a:fillRect/>
          </a:stretch>
        </p:blipFill>
        <p:spPr>
          <a:xfrm>
            <a:off x="6172200" y="1524000"/>
            <a:ext cx="1371600" cy="1728216"/>
          </a:xfrm>
        </p:spPr>
      </p:pic>
      <p:sp>
        <p:nvSpPr>
          <p:cNvPr id="6" name="Text Placeholder 5"/>
          <p:cNvSpPr>
            <a:spLocks noGrp="1"/>
          </p:cNvSpPr>
          <p:nvPr>
            <p:ph type="body" sz="half" idx="2"/>
          </p:nvPr>
        </p:nvSpPr>
        <p:spPr>
          <a:xfrm>
            <a:off x="457200" y="1435100"/>
            <a:ext cx="3810000" cy="5118100"/>
          </a:xfrm>
        </p:spPr>
        <p:style>
          <a:lnRef idx="1">
            <a:schemeClr val="accent1"/>
          </a:lnRef>
          <a:fillRef idx="2">
            <a:schemeClr val="accent1"/>
          </a:fillRef>
          <a:effectRef idx="1">
            <a:schemeClr val="accent1"/>
          </a:effectRef>
          <a:fontRef idx="minor">
            <a:schemeClr val="dk1"/>
          </a:fontRef>
        </p:style>
        <p:txBody>
          <a:bodyPr>
            <a:normAutofit/>
          </a:bodyPr>
          <a:lstStyle/>
          <a:p>
            <a:r>
              <a:rPr lang="en-US" sz="1600" dirty="0" smtClean="0"/>
              <a:t>* European nations came to the Americas for money, power, and religious freedom. </a:t>
            </a:r>
            <a:endParaRPr lang="en-US" sz="1600" dirty="0"/>
          </a:p>
          <a:p>
            <a:r>
              <a:rPr lang="en-US" sz="1600" dirty="0" smtClean="0"/>
              <a:t>*By 1650, England had a huge influence on the Atlantic Coast</a:t>
            </a:r>
          </a:p>
          <a:p>
            <a:r>
              <a:rPr lang="en-US" sz="1600" dirty="0"/>
              <a:t>  </a:t>
            </a:r>
            <a:r>
              <a:rPr lang="en-US" sz="1600" dirty="0" smtClean="0"/>
              <a:t> -1607 First Colony was </a:t>
            </a:r>
          </a:p>
          <a:p>
            <a:r>
              <a:rPr lang="en-US" sz="1600" dirty="0"/>
              <a:t> </a:t>
            </a:r>
            <a:r>
              <a:rPr lang="en-US" sz="1600" dirty="0" smtClean="0"/>
              <a:t>    Jamestown, Virginia </a:t>
            </a:r>
          </a:p>
          <a:p>
            <a:r>
              <a:rPr lang="en-US" sz="1600" dirty="0"/>
              <a:t> </a:t>
            </a:r>
            <a:r>
              <a:rPr lang="en-US" sz="1600" dirty="0" smtClean="0"/>
              <a:t>  - 1620 Plymouth, Massachusetts </a:t>
            </a:r>
          </a:p>
          <a:p>
            <a:r>
              <a:rPr lang="en-US" sz="1600" dirty="0" smtClean="0"/>
              <a:t>       founded by pilgrims who </a:t>
            </a:r>
          </a:p>
          <a:p>
            <a:r>
              <a:rPr lang="en-US" sz="1600" dirty="0" smtClean="0"/>
              <a:t>       were looking for religious </a:t>
            </a:r>
          </a:p>
          <a:p>
            <a:r>
              <a:rPr lang="en-US" sz="1600" dirty="0" smtClean="0"/>
              <a:t>       freedom</a:t>
            </a:r>
          </a:p>
          <a:p>
            <a:r>
              <a:rPr lang="en-US" sz="1600" dirty="0" smtClean="0"/>
              <a:t>*These early colonies were able to survive due to help from Native Americans and the crops that were grown.</a:t>
            </a:r>
          </a:p>
          <a:p>
            <a:r>
              <a:rPr lang="en-US" sz="1600" dirty="0" smtClean="0"/>
              <a:t>*By 1770 more than 2 million people lived in England’s 13 colonies. High percentage of the population were African slaves   </a:t>
            </a:r>
          </a:p>
        </p:txBody>
      </p:sp>
      <p:sp>
        <p:nvSpPr>
          <p:cNvPr id="8" name="TextBox 7"/>
          <p:cNvSpPr txBox="1"/>
          <p:nvPr/>
        </p:nvSpPr>
        <p:spPr>
          <a:xfrm>
            <a:off x="6324600" y="1143000"/>
            <a:ext cx="1143000" cy="369332"/>
          </a:xfrm>
          <a:prstGeom prst="rect">
            <a:avLst/>
          </a:prstGeom>
          <a:noFill/>
        </p:spPr>
        <p:txBody>
          <a:bodyPr wrap="square" rtlCol="0">
            <a:spAutoFit/>
          </a:bodyPr>
          <a:lstStyle/>
          <a:p>
            <a:r>
              <a:rPr lang="en-US" dirty="0" smtClean="0"/>
              <a:t>  </a:t>
            </a:r>
            <a:r>
              <a:rPr lang="en-US" b="1" dirty="0" smtClean="0"/>
              <a:t>Power</a:t>
            </a:r>
            <a:endParaRPr lang="en-US" b="1" dirty="0"/>
          </a:p>
        </p:txBody>
      </p:sp>
      <p:pic>
        <p:nvPicPr>
          <p:cNvPr id="9" name="Picture 8" descr="saint-peter-t.jpg"/>
          <p:cNvPicPr>
            <a:picLocks noChangeAspect="1"/>
          </p:cNvPicPr>
          <p:nvPr/>
        </p:nvPicPr>
        <p:blipFill>
          <a:blip r:embed="rId3" cstate="print"/>
          <a:stretch>
            <a:fillRect/>
          </a:stretch>
        </p:blipFill>
        <p:spPr>
          <a:xfrm>
            <a:off x="4419600" y="3276600"/>
            <a:ext cx="1593908" cy="1447800"/>
          </a:xfrm>
          <a:prstGeom prst="rect">
            <a:avLst/>
          </a:prstGeom>
        </p:spPr>
      </p:pic>
      <p:sp>
        <p:nvSpPr>
          <p:cNvPr id="10" name="TextBox 9"/>
          <p:cNvSpPr txBox="1"/>
          <p:nvPr/>
        </p:nvSpPr>
        <p:spPr>
          <a:xfrm>
            <a:off x="4419600" y="2667000"/>
            <a:ext cx="1295400" cy="646331"/>
          </a:xfrm>
          <a:prstGeom prst="rect">
            <a:avLst/>
          </a:prstGeom>
          <a:noFill/>
        </p:spPr>
        <p:txBody>
          <a:bodyPr wrap="square" rtlCol="0">
            <a:spAutoFit/>
          </a:bodyPr>
          <a:lstStyle/>
          <a:p>
            <a:pPr algn="ctr"/>
            <a:r>
              <a:rPr lang="en-US" b="1" dirty="0" smtClean="0"/>
              <a:t>Religious Freedom</a:t>
            </a:r>
            <a:endParaRPr lang="en-US" b="1" dirty="0"/>
          </a:p>
        </p:txBody>
      </p:sp>
      <p:pic>
        <p:nvPicPr>
          <p:cNvPr id="11" name="Picture 10" descr="wealthy.jpg"/>
          <p:cNvPicPr>
            <a:picLocks noChangeAspect="1"/>
          </p:cNvPicPr>
          <p:nvPr/>
        </p:nvPicPr>
        <p:blipFill>
          <a:blip r:embed="rId4" cstate="print"/>
          <a:stretch>
            <a:fillRect/>
          </a:stretch>
        </p:blipFill>
        <p:spPr>
          <a:xfrm>
            <a:off x="6172200" y="4648200"/>
            <a:ext cx="2619375" cy="1743075"/>
          </a:xfrm>
          <a:prstGeom prst="rect">
            <a:avLst/>
          </a:prstGeom>
        </p:spPr>
      </p:pic>
      <p:sp>
        <p:nvSpPr>
          <p:cNvPr id="12" name="TextBox 11"/>
          <p:cNvSpPr txBox="1"/>
          <p:nvPr/>
        </p:nvSpPr>
        <p:spPr>
          <a:xfrm>
            <a:off x="6553200" y="4267200"/>
            <a:ext cx="1676400" cy="381000"/>
          </a:xfrm>
          <a:prstGeom prst="rect">
            <a:avLst/>
          </a:prstGeom>
          <a:noFill/>
        </p:spPr>
        <p:txBody>
          <a:bodyPr wrap="square" rtlCol="0">
            <a:spAutoFit/>
          </a:bodyPr>
          <a:lstStyle/>
          <a:p>
            <a:r>
              <a:rPr lang="en-US" b="1" dirty="0" smtClean="0"/>
              <a:t>Wealth/Money</a:t>
            </a:r>
            <a:endParaRPr lang="en-US" b="1" dirty="0"/>
          </a:p>
        </p:txBody>
      </p:sp>
      <p:sp>
        <p:nvSpPr>
          <p:cNvPr id="13" name="TextBox 12"/>
          <p:cNvSpPr txBox="1"/>
          <p:nvPr/>
        </p:nvSpPr>
        <p:spPr>
          <a:xfrm>
            <a:off x="4343400" y="304800"/>
            <a:ext cx="4191000" cy="400110"/>
          </a:xfrm>
          <a:prstGeom prst="rect">
            <a:avLst/>
          </a:prstGeom>
          <a:noFill/>
        </p:spPr>
        <p:txBody>
          <a:bodyPr wrap="square" rtlCol="0">
            <a:spAutoFit/>
          </a:bodyPr>
          <a:lstStyle/>
          <a:p>
            <a:pPr algn="ctr"/>
            <a:r>
              <a:rPr lang="en-US" sz="2000" b="1" dirty="0" smtClean="0"/>
              <a:t>Reason Countries came to America</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200400" cy="1162050"/>
          </a:xfrm>
        </p:spPr>
        <p:style>
          <a:lnRef idx="1">
            <a:schemeClr val="accent1"/>
          </a:lnRef>
          <a:fillRef idx="2">
            <a:schemeClr val="accent1"/>
          </a:fillRef>
          <a:effectRef idx="1">
            <a:schemeClr val="accent1"/>
          </a:effectRef>
          <a:fontRef idx="minor">
            <a:schemeClr val="dk1"/>
          </a:fontRef>
        </p:style>
        <p:txBody>
          <a:bodyPr/>
          <a:lstStyle/>
          <a:p>
            <a:pPr algn="ctr"/>
            <a:r>
              <a:rPr lang="en-US" dirty="0" smtClean="0"/>
              <a:t>Important Document to Remember</a:t>
            </a:r>
            <a:endParaRPr lang="en-US" dirty="0"/>
          </a:p>
        </p:txBody>
      </p:sp>
      <p:pic>
        <p:nvPicPr>
          <p:cNvPr id="5" name="Content Placeholder 4" descr="compact.jpg">
            <a:hlinkClick r:id="rId2"/>
          </p:cNvPr>
          <p:cNvPicPr>
            <a:picLocks noGrp="1" noChangeAspect="1"/>
          </p:cNvPicPr>
          <p:nvPr>
            <p:ph idx="1"/>
          </p:nvPr>
        </p:nvPicPr>
        <p:blipFill>
          <a:blip r:embed="rId3" cstate="print"/>
          <a:stretch>
            <a:fillRect/>
          </a:stretch>
        </p:blipFill>
        <p:spPr>
          <a:xfrm>
            <a:off x="4267200" y="1676400"/>
            <a:ext cx="4191000" cy="4368260"/>
          </a:xfrm>
        </p:spPr>
      </p:pic>
      <p:sp>
        <p:nvSpPr>
          <p:cNvPr id="4" name="Text Placeholder 3"/>
          <p:cNvSpPr>
            <a:spLocks noGrp="1"/>
          </p:cNvSpPr>
          <p:nvPr>
            <p:ph type="body" sz="half" idx="2"/>
          </p:nvPr>
        </p:nvSpPr>
        <p:spPr>
          <a:xfrm>
            <a:off x="457200" y="1435100"/>
            <a:ext cx="3200400" cy="4965700"/>
          </a:xfrm>
        </p:spPr>
        <p:style>
          <a:lnRef idx="1">
            <a:schemeClr val="accent1"/>
          </a:lnRef>
          <a:fillRef idx="2">
            <a:schemeClr val="accent1"/>
          </a:fillRef>
          <a:effectRef idx="1">
            <a:schemeClr val="accent1"/>
          </a:effectRef>
          <a:fontRef idx="minor">
            <a:schemeClr val="dk1"/>
          </a:fontRef>
        </p:style>
        <p:txBody>
          <a:bodyPr>
            <a:normAutofit/>
          </a:bodyPr>
          <a:lstStyle/>
          <a:p>
            <a:r>
              <a:rPr lang="en-US" sz="1600" dirty="0" smtClean="0"/>
              <a:t>As the Pilgrims sailed to the “New World” and before landing on what became known as Plymouth Colony, they formed their own government under the “Mayflower Compact.”</a:t>
            </a:r>
          </a:p>
          <a:p>
            <a:endParaRPr lang="en-US" sz="1600" dirty="0" smtClean="0"/>
          </a:p>
          <a:p>
            <a:pPr algn="ctr"/>
            <a:r>
              <a:rPr lang="en-US" sz="1600" b="1" u="sng" dirty="0" smtClean="0"/>
              <a:t>Significance</a:t>
            </a:r>
            <a:endParaRPr lang="en-US" sz="1600" dirty="0" smtClean="0"/>
          </a:p>
          <a:p>
            <a:r>
              <a:rPr lang="en-US" sz="1600" dirty="0" smtClean="0"/>
              <a:t>This was a social contract made by the people on the Mayflower Ship. They signed and swore to abide by this new government.</a:t>
            </a:r>
          </a:p>
          <a:p>
            <a:endParaRPr lang="en-US" sz="1600" dirty="0" smtClean="0"/>
          </a:p>
          <a:p>
            <a:r>
              <a:rPr lang="en-US" sz="1600" dirty="0" smtClean="0"/>
              <a:t>Mayflower Compact sparked colonists the first Ideas of being able to create and live by a separate government than England.</a:t>
            </a:r>
            <a:endParaRPr lang="en-US" sz="1600" dirty="0"/>
          </a:p>
        </p:txBody>
      </p:sp>
      <p:sp>
        <p:nvSpPr>
          <p:cNvPr id="6" name="TextBox 5"/>
          <p:cNvSpPr txBox="1"/>
          <p:nvPr/>
        </p:nvSpPr>
        <p:spPr>
          <a:xfrm>
            <a:off x="5029200" y="533400"/>
            <a:ext cx="2438400" cy="646331"/>
          </a:xfrm>
          <a:prstGeom prst="rect">
            <a:avLst/>
          </a:prstGeom>
          <a:noFill/>
        </p:spPr>
        <p:txBody>
          <a:bodyPr wrap="square" rtlCol="0">
            <a:spAutoFit/>
          </a:bodyPr>
          <a:lstStyle/>
          <a:p>
            <a:pPr algn="ctr"/>
            <a:r>
              <a:rPr lang="en-US" b="1" dirty="0" smtClean="0"/>
              <a:t>Ideas Spark of a New Government </a:t>
            </a:r>
            <a:endParaRPr lang="en-US" b="1" dirty="0"/>
          </a:p>
        </p:txBody>
      </p:sp>
      <p:pic>
        <p:nvPicPr>
          <p:cNvPr id="2052" name="Picture 4" descr="C:\Documents and Settings\jgonzalez\Local Settings\Temporary Internet Files\Content.IE5\X8H2TSI7\MC900297713[1].wmf"/>
          <p:cNvPicPr>
            <a:picLocks noChangeAspect="1" noChangeArrowheads="1"/>
          </p:cNvPicPr>
          <p:nvPr/>
        </p:nvPicPr>
        <p:blipFill>
          <a:blip r:embed="rId4" cstate="print"/>
          <a:srcRect/>
          <a:stretch>
            <a:fillRect/>
          </a:stretch>
        </p:blipFill>
        <p:spPr bwMode="auto">
          <a:xfrm>
            <a:off x="7620000" y="304800"/>
            <a:ext cx="873405" cy="110601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28600"/>
            <a:ext cx="5943600" cy="584775"/>
          </a:xfrm>
          <a:prstGeom prst="rect">
            <a:avLst/>
          </a:prstGeom>
          <a:noFill/>
        </p:spPr>
        <p:txBody>
          <a:bodyPr wrap="square" rtlCol="0">
            <a:spAutoFit/>
          </a:bodyPr>
          <a:lstStyle/>
          <a:p>
            <a:pPr algn="ctr"/>
            <a:r>
              <a:rPr lang="en-US" sz="3200" b="1" u="sng" dirty="0" smtClean="0"/>
              <a:t>The Thirteen Colonies</a:t>
            </a:r>
            <a:endParaRPr lang="en-US" sz="3200" b="1" u="sng" dirty="0"/>
          </a:p>
        </p:txBody>
      </p:sp>
      <p:pic>
        <p:nvPicPr>
          <p:cNvPr id="3" name="Picture 2" descr="colonies.jpg"/>
          <p:cNvPicPr>
            <a:picLocks noChangeAspect="1"/>
          </p:cNvPicPr>
          <p:nvPr/>
        </p:nvPicPr>
        <p:blipFill>
          <a:blip r:embed="rId2" cstate="print"/>
          <a:stretch>
            <a:fillRect/>
          </a:stretch>
        </p:blipFill>
        <p:spPr>
          <a:xfrm>
            <a:off x="1143000" y="914400"/>
            <a:ext cx="4495800" cy="5514170"/>
          </a:xfrm>
          <a:prstGeom prst="rect">
            <a:avLst/>
          </a:prstGeom>
        </p:spPr>
      </p:pic>
      <p:sp>
        <p:nvSpPr>
          <p:cNvPr id="4" name="TextBox 3"/>
          <p:cNvSpPr txBox="1"/>
          <p:nvPr/>
        </p:nvSpPr>
        <p:spPr>
          <a:xfrm>
            <a:off x="5943600" y="990600"/>
            <a:ext cx="2743200" cy="369332"/>
          </a:xfrm>
          <a:prstGeom prst="rect">
            <a:avLst/>
          </a:prstGeom>
          <a:noFill/>
        </p:spPr>
        <p:txBody>
          <a:bodyPr wrap="square" rtlCol="0">
            <a:spAutoFit/>
          </a:bodyPr>
          <a:lstStyle/>
          <a:p>
            <a:pPr algn="ctr"/>
            <a:r>
              <a:rPr lang="en-US" dirty="0" smtClean="0"/>
              <a:t>     </a:t>
            </a:r>
            <a:r>
              <a:rPr lang="en-US" b="1" u="sng" dirty="0" smtClean="0"/>
              <a:t>Northern Colonies</a:t>
            </a:r>
            <a:endParaRPr lang="en-US" b="1" u="sng" dirty="0"/>
          </a:p>
        </p:txBody>
      </p:sp>
      <p:sp>
        <p:nvSpPr>
          <p:cNvPr id="5" name="TextBox 4"/>
          <p:cNvSpPr txBox="1"/>
          <p:nvPr/>
        </p:nvSpPr>
        <p:spPr>
          <a:xfrm>
            <a:off x="5943600" y="1371600"/>
            <a:ext cx="2743200" cy="1077218"/>
          </a:xfrm>
          <a:prstGeom prst="rect">
            <a:avLst/>
          </a:prstGeom>
          <a:noFill/>
        </p:spPr>
        <p:txBody>
          <a:bodyPr wrap="square" rtlCol="0">
            <a:spAutoFit/>
          </a:bodyPr>
          <a:lstStyle/>
          <a:p>
            <a:pPr algn="ctr"/>
            <a:r>
              <a:rPr lang="en-US" sz="1600" dirty="0" smtClean="0"/>
              <a:t>New Hampshire</a:t>
            </a:r>
          </a:p>
          <a:p>
            <a:pPr algn="ctr"/>
            <a:r>
              <a:rPr lang="en-US" sz="1600" dirty="0" smtClean="0"/>
              <a:t>Massachusetts</a:t>
            </a:r>
          </a:p>
          <a:p>
            <a:pPr algn="ctr"/>
            <a:r>
              <a:rPr lang="en-US" sz="1600" dirty="0" smtClean="0"/>
              <a:t>Rhode Island</a:t>
            </a:r>
          </a:p>
          <a:p>
            <a:pPr algn="ctr"/>
            <a:r>
              <a:rPr lang="en-US" sz="1600" dirty="0" smtClean="0"/>
              <a:t>Connecticut</a:t>
            </a:r>
            <a:endParaRPr lang="en-US" sz="1600" dirty="0"/>
          </a:p>
        </p:txBody>
      </p:sp>
      <p:sp>
        <p:nvSpPr>
          <p:cNvPr id="6" name="TextBox 5"/>
          <p:cNvSpPr txBox="1"/>
          <p:nvPr/>
        </p:nvSpPr>
        <p:spPr>
          <a:xfrm>
            <a:off x="6019800" y="2514600"/>
            <a:ext cx="2667000" cy="381000"/>
          </a:xfrm>
          <a:prstGeom prst="rect">
            <a:avLst/>
          </a:prstGeom>
          <a:noFill/>
        </p:spPr>
        <p:txBody>
          <a:bodyPr wrap="square" rtlCol="0">
            <a:spAutoFit/>
          </a:bodyPr>
          <a:lstStyle/>
          <a:p>
            <a:pPr algn="ctr"/>
            <a:r>
              <a:rPr lang="en-US" b="1" u="sng" dirty="0" smtClean="0"/>
              <a:t>Middle Colonies</a:t>
            </a:r>
            <a:endParaRPr lang="en-US" b="1" u="sng" dirty="0"/>
          </a:p>
        </p:txBody>
      </p:sp>
      <p:sp>
        <p:nvSpPr>
          <p:cNvPr id="7" name="TextBox 6"/>
          <p:cNvSpPr txBox="1"/>
          <p:nvPr/>
        </p:nvSpPr>
        <p:spPr>
          <a:xfrm>
            <a:off x="6019800" y="2895600"/>
            <a:ext cx="2667000" cy="1323439"/>
          </a:xfrm>
          <a:prstGeom prst="rect">
            <a:avLst/>
          </a:prstGeom>
          <a:noFill/>
        </p:spPr>
        <p:txBody>
          <a:bodyPr wrap="square" rtlCol="0">
            <a:spAutoFit/>
          </a:bodyPr>
          <a:lstStyle/>
          <a:p>
            <a:pPr algn="ctr"/>
            <a:r>
              <a:rPr lang="en-US" sz="1600" dirty="0" smtClean="0"/>
              <a:t>New York</a:t>
            </a:r>
          </a:p>
          <a:p>
            <a:pPr algn="ctr"/>
            <a:r>
              <a:rPr lang="en-US" sz="1600" dirty="0" smtClean="0"/>
              <a:t>New Jersey</a:t>
            </a:r>
          </a:p>
          <a:p>
            <a:pPr algn="ctr"/>
            <a:r>
              <a:rPr lang="en-US" sz="1600" dirty="0" smtClean="0"/>
              <a:t>Pennsylvania</a:t>
            </a:r>
          </a:p>
          <a:p>
            <a:pPr algn="ctr"/>
            <a:r>
              <a:rPr lang="en-US" sz="1600" dirty="0" smtClean="0"/>
              <a:t>Delaware</a:t>
            </a:r>
          </a:p>
          <a:p>
            <a:pPr algn="ctr"/>
            <a:r>
              <a:rPr lang="en-US" sz="1600" dirty="0" smtClean="0"/>
              <a:t>Maryland</a:t>
            </a:r>
            <a:endParaRPr lang="en-US" sz="1600" dirty="0"/>
          </a:p>
        </p:txBody>
      </p:sp>
      <p:sp>
        <p:nvSpPr>
          <p:cNvPr id="8" name="TextBox 7"/>
          <p:cNvSpPr txBox="1"/>
          <p:nvPr/>
        </p:nvSpPr>
        <p:spPr>
          <a:xfrm>
            <a:off x="6172200" y="4343400"/>
            <a:ext cx="2667000" cy="381000"/>
          </a:xfrm>
          <a:prstGeom prst="rect">
            <a:avLst/>
          </a:prstGeom>
          <a:noFill/>
        </p:spPr>
        <p:txBody>
          <a:bodyPr wrap="square" rtlCol="0">
            <a:spAutoFit/>
          </a:bodyPr>
          <a:lstStyle/>
          <a:p>
            <a:pPr algn="ctr"/>
            <a:r>
              <a:rPr lang="en-US" b="1" u="sng" dirty="0" smtClean="0"/>
              <a:t>Southern Colonies</a:t>
            </a:r>
            <a:endParaRPr lang="en-US" b="1" u="sng" dirty="0"/>
          </a:p>
        </p:txBody>
      </p:sp>
      <p:sp>
        <p:nvSpPr>
          <p:cNvPr id="9" name="TextBox 8"/>
          <p:cNvSpPr txBox="1"/>
          <p:nvPr/>
        </p:nvSpPr>
        <p:spPr>
          <a:xfrm>
            <a:off x="6172200" y="4724400"/>
            <a:ext cx="2667000" cy="1077218"/>
          </a:xfrm>
          <a:prstGeom prst="rect">
            <a:avLst/>
          </a:prstGeom>
          <a:noFill/>
        </p:spPr>
        <p:txBody>
          <a:bodyPr wrap="square" rtlCol="0">
            <a:spAutoFit/>
          </a:bodyPr>
          <a:lstStyle/>
          <a:p>
            <a:pPr algn="ctr"/>
            <a:r>
              <a:rPr lang="en-US" sz="1600" dirty="0" smtClean="0"/>
              <a:t>Virginia</a:t>
            </a:r>
          </a:p>
          <a:p>
            <a:pPr algn="ctr"/>
            <a:r>
              <a:rPr lang="en-US" sz="1600" dirty="0" smtClean="0"/>
              <a:t>North Carolina</a:t>
            </a:r>
          </a:p>
          <a:p>
            <a:pPr algn="ctr"/>
            <a:r>
              <a:rPr lang="en-US" sz="1600" dirty="0" smtClean="0"/>
              <a:t>South Carolina</a:t>
            </a:r>
          </a:p>
          <a:p>
            <a:pPr algn="ctr"/>
            <a:r>
              <a:rPr lang="en-US" sz="1600" dirty="0" smtClean="0"/>
              <a:t>Georgia</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3008313" cy="762000"/>
          </a:xfrm>
        </p:spPr>
        <p:txBody>
          <a:bodyPr>
            <a:normAutofit fontScale="90000"/>
          </a:bodyPr>
          <a:lstStyle/>
          <a:p>
            <a:r>
              <a:rPr lang="en-US" sz="2400" dirty="0" smtClean="0"/>
              <a:t>Road to Revolution 1764-1789</a:t>
            </a:r>
            <a:endParaRPr lang="en-US" sz="2400" dirty="0"/>
          </a:p>
        </p:txBody>
      </p:sp>
      <p:pic>
        <p:nvPicPr>
          <p:cNvPr id="8" name="Content Placeholder 7" descr="stressed-out-person.jpg"/>
          <p:cNvPicPr>
            <a:picLocks noGrp="1" noChangeAspect="1"/>
          </p:cNvPicPr>
          <p:nvPr>
            <p:ph idx="1"/>
          </p:nvPr>
        </p:nvPicPr>
        <p:blipFill>
          <a:blip r:embed="rId3" cstate="print"/>
          <a:stretch>
            <a:fillRect/>
          </a:stretch>
        </p:blipFill>
        <p:spPr>
          <a:xfrm>
            <a:off x="5705476" y="1905000"/>
            <a:ext cx="3084418" cy="2621756"/>
          </a:xfrm>
        </p:spPr>
      </p:pic>
      <p:sp>
        <p:nvSpPr>
          <p:cNvPr id="7" name="Text Placeholder 6"/>
          <p:cNvSpPr>
            <a:spLocks noGrp="1"/>
          </p:cNvSpPr>
          <p:nvPr>
            <p:ph type="body" sz="half" idx="2"/>
          </p:nvPr>
        </p:nvSpPr>
        <p:spPr>
          <a:xfrm>
            <a:off x="457200" y="914400"/>
            <a:ext cx="4724400" cy="5486400"/>
          </a:xfrm>
        </p:spPr>
        <p:txBody>
          <a:bodyPr/>
          <a:lstStyle/>
          <a:p>
            <a:r>
              <a:rPr lang="en-US" dirty="0" smtClean="0"/>
              <a:t>*As colonies grew, England spent a lot of money defending the 13 colonies from the French and their Indian allies. This was know as the French &amp; Indian War.</a:t>
            </a:r>
          </a:p>
          <a:p>
            <a:endParaRPr lang="en-US" dirty="0" smtClean="0"/>
          </a:p>
          <a:p>
            <a:r>
              <a:rPr lang="en-US" dirty="0" smtClean="0"/>
              <a:t>*This cost England a lot of money, which resulted in England to raise taxes. The English government began to raise taxes and the 13 colonies took most of the financial burden.</a:t>
            </a:r>
            <a:r>
              <a:rPr lang="en-US" dirty="0"/>
              <a:t> </a:t>
            </a:r>
            <a:r>
              <a:rPr lang="en-US" dirty="0" smtClean="0"/>
              <a:t>The following is a list of taxes that England imposed:</a:t>
            </a:r>
          </a:p>
          <a:p>
            <a:r>
              <a:rPr lang="en-US" dirty="0" smtClean="0"/>
              <a:t>  </a:t>
            </a:r>
            <a:r>
              <a:rPr lang="en-US" b="1" u="sng" dirty="0" smtClean="0"/>
              <a:t>-1765 Stamp Act</a:t>
            </a:r>
            <a:r>
              <a:rPr lang="en-US" dirty="0" smtClean="0"/>
              <a:t>-This taxed all legal documents and newspapers. Colonists were angered and in 1766 the tax was canceled. This was the beginning of problems.</a:t>
            </a:r>
          </a:p>
          <a:p>
            <a:r>
              <a:rPr lang="en-US" dirty="0" smtClean="0"/>
              <a:t>  </a:t>
            </a:r>
            <a:r>
              <a:rPr lang="en-US" b="1" u="sng" dirty="0" smtClean="0"/>
              <a:t>-1773 Boston Tea party- </a:t>
            </a:r>
            <a:r>
              <a:rPr lang="en-US" dirty="0" smtClean="0"/>
              <a:t>In an act to revolt against taxes on tea imposed by England, colonist dressed up a Indians and dumped England tea into the Boston Harbor.</a:t>
            </a:r>
          </a:p>
          <a:p>
            <a:pPr algn="ctr"/>
            <a:r>
              <a:rPr lang="en-US" b="1" u="sng" dirty="0" smtClean="0"/>
              <a:t>Enough is Enough!</a:t>
            </a:r>
          </a:p>
          <a:p>
            <a:r>
              <a:rPr lang="en-US" dirty="0" smtClean="0"/>
              <a:t>  </a:t>
            </a:r>
            <a:r>
              <a:rPr lang="en-US" b="1" u="sng" dirty="0" smtClean="0"/>
              <a:t>1776 Declaration of Independence</a:t>
            </a:r>
            <a:r>
              <a:rPr lang="en-US" dirty="0" smtClean="0"/>
              <a:t>-Disagreements like these led the colonists to write the Declaration of Independence. A year earlier the American Revolution had began because colonists were tired of England putting taxes on colonists without their approval. The American Revolution lasted 5 years. On October 19, 1781 England surrendered and Americans were officially independent. Now, Colonists had to come up with their own Government to run their country</a:t>
            </a:r>
          </a:p>
        </p:txBody>
      </p:sp>
      <p:sp>
        <p:nvSpPr>
          <p:cNvPr id="9" name="Oval Callout 8"/>
          <p:cNvSpPr/>
          <p:nvPr/>
        </p:nvSpPr>
        <p:spPr>
          <a:xfrm>
            <a:off x="7467600" y="1143000"/>
            <a:ext cx="1524000" cy="685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Stamp Act</a:t>
            </a:r>
            <a:endParaRPr lang="en-US" dirty="0"/>
          </a:p>
        </p:txBody>
      </p:sp>
      <p:sp>
        <p:nvSpPr>
          <p:cNvPr id="11" name="Rounded Rectangular Callout 10"/>
          <p:cNvSpPr/>
          <p:nvPr/>
        </p:nvSpPr>
        <p:spPr>
          <a:xfrm>
            <a:off x="5562600" y="1143000"/>
            <a:ext cx="1600200" cy="6858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TAXES, TAXES, TAXES!</a:t>
            </a:r>
            <a:endParaRPr lang="en-US" dirty="0"/>
          </a:p>
        </p:txBody>
      </p:sp>
      <p:sp>
        <p:nvSpPr>
          <p:cNvPr id="12" name="Oval Callout 11"/>
          <p:cNvSpPr/>
          <p:nvPr/>
        </p:nvSpPr>
        <p:spPr>
          <a:xfrm>
            <a:off x="6324600" y="4648200"/>
            <a:ext cx="2286000" cy="914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 can’t take this anymore!</a:t>
            </a:r>
            <a:endParaRPr lang="en-US" dirty="0"/>
          </a:p>
        </p:txBody>
      </p:sp>
      <p:pic>
        <p:nvPicPr>
          <p:cNvPr id="16" name="MS900070512[1].wav">
            <a:hlinkClick r:id="" action="ppaction://media"/>
          </p:cNvPr>
          <p:cNvPicPr>
            <a:picLocks noRot="1" noChangeAspect="1"/>
          </p:cNvPicPr>
          <p:nvPr>
            <a:wavAudioFile r:embed="rId1" name="MS900070512[1].wav"/>
          </p:nvPr>
        </p:nvPicPr>
        <p:blipFill>
          <a:blip r:embed="rId3" cstate="print"/>
          <a:stretch>
            <a:fillRect/>
          </a:stretch>
        </p:blipFill>
        <p:spPr>
          <a:xfrm>
            <a:off x="5638801" y="1905000"/>
            <a:ext cx="3142128" cy="27203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09" fill="hold"/>
                                        <p:tgtEl>
                                          <p:spTgt spid="1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85800"/>
            <a:ext cx="86868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Now, put what you have learned to the test. Within your group you will have a writer and a speaker. The writer will need to answer the question and the other group members will need to pass the answer sheet to the speaker. The first group to get the correct answer to their speaker will get the winning point. Questions will be based on previous lessons.</a:t>
            </a:r>
            <a:endParaRPr lang="en-US" dirty="0"/>
          </a:p>
        </p:txBody>
      </p:sp>
      <p:sp>
        <p:nvSpPr>
          <p:cNvPr id="8" name="TextBox 7"/>
          <p:cNvSpPr txBox="1"/>
          <p:nvPr/>
        </p:nvSpPr>
        <p:spPr>
          <a:xfrm>
            <a:off x="2743200" y="304800"/>
            <a:ext cx="3810000" cy="400110"/>
          </a:xfrm>
          <a:prstGeom prst="rect">
            <a:avLst/>
          </a:prstGeom>
          <a:noFill/>
        </p:spPr>
        <p:txBody>
          <a:bodyPr wrap="square" rtlCol="0">
            <a:spAutoFit/>
          </a:bodyPr>
          <a:lstStyle/>
          <a:p>
            <a:pPr algn="ctr"/>
            <a:r>
              <a:rPr lang="en-US" dirty="0" smtClean="0"/>
              <a:t> </a:t>
            </a:r>
            <a:r>
              <a:rPr lang="en-US" sz="2000" b="1" dirty="0" smtClean="0"/>
              <a:t>Fast Track!</a:t>
            </a:r>
            <a:endParaRPr lang="en-US" sz="2000" b="1" dirty="0"/>
          </a:p>
        </p:txBody>
      </p:sp>
      <p:sp>
        <p:nvSpPr>
          <p:cNvPr id="10" name="TextBox 9"/>
          <p:cNvSpPr txBox="1"/>
          <p:nvPr/>
        </p:nvSpPr>
        <p:spPr>
          <a:xfrm>
            <a:off x="304800" y="2057400"/>
            <a:ext cx="28956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1. Name the Middle colonies. </a:t>
            </a:r>
            <a:endParaRPr lang="en-US" sz="1600" dirty="0"/>
          </a:p>
        </p:txBody>
      </p:sp>
      <p:sp>
        <p:nvSpPr>
          <p:cNvPr id="11" name="TextBox 10"/>
          <p:cNvSpPr txBox="1"/>
          <p:nvPr/>
        </p:nvSpPr>
        <p:spPr>
          <a:xfrm>
            <a:off x="3429000" y="2057400"/>
            <a:ext cx="53340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New York, New Jersey, Pennsylvania, Delaware, &amp; Maryland</a:t>
            </a:r>
            <a:endParaRPr lang="en-US" sz="1600" dirty="0"/>
          </a:p>
        </p:txBody>
      </p:sp>
      <p:sp>
        <p:nvSpPr>
          <p:cNvPr id="12" name="TextBox 11"/>
          <p:cNvSpPr txBox="1"/>
          <p:nvPr/>
        </p:nvSpPr>
        <p:spPr>
          <a:xfrm>
            <a:off x="228600" y="2743200"/>
            <a:ext cx="50292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2. What Document can be looked at as giving colonists ideas to form their own government when they first arrived to America to start a colony?</a:t>
            </a:r>
            <a:endParaRPr lang="en-US" sz="1600" dirty="0"/>
          </a:p>
        </p:txBody>
      </p:sp>
      <p:sp>
        <p:nvSpPr>
          <p:cNvPr id="13" name="TextBox 12"/>
          <p:cNvSpPr txBox="1"/>
          <p:nvPr/>
        </p:nvSpPr>
        <p:spPr>
          <a:xfrm>
            <a:off x="5410200" y="2971800"/>
            <a:ext cx="32004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Mayflower Compact </a:t>
            </a:r>
            <a:endParaRPr lang="en-US" sz="1600" dirty="0"/>
          </a:p>
        </p:txBody>
      </p:sp>
      <p:sp>
        <p:nvSpPr>
          <p:cNvPr id="14" name="TextBox 13"/>
          <p:cNvSpPr txBox="1"/>
          <p:nvPr/>
        </p:nvSpPr>
        <p:spPr>
          <a:xfrm>
            <a:off x="228600" y="3733800"/>
            <a:ext cx="43434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3. What was the first colony founded in Virginia? </a:t>
            </a:r>
            <a:endParaRPr lang="en-US" sz="1600" dirty="0"/>
          </a:p>
        </p:txBody>
      </p:sp>
      <p:sp>
        <p:nvSpPr>
          <p:cNvPr id="15" name="TextBox 14"/>
          <p:cNvSpPr txBox="1"/>
          <p:nvPr/>
        </p:nvSpPr>
        <p:spPr>
          <a:xfrm>
            <a:off x="5105400" y="3733800"/>
            <a:ext cx="27432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Jamestown</a:t>
            </a:r>
            <a:endParaRPr lang="en-US" sz="1600" dirty="0"/>
          </a:p>
        </p:txBody>
      </p:sp>
      <p:sp>
        <p:nvSpPr>
          <p:cNvPr id="16" name="TextBox 15"/>
          <p:cNvSpPr txBox="1"/>
          <p:nvPr/>
        </p:nvSpPr>
        <p:spPr>
          <a:xfrm>
            <a:off x="304800" y="4191000"/>
            <a:ext cx="41910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4. What were the three reasons why Europe began to come to America? </a:t>
            </a:r>
            <a:endParaRPr lang="en-US" sz="1600" dirty="0"/>
          </a:p>
        </p:txBody>
      </p:sp>
      <p:sp>
        <p:nvSpPr>
          <p:cNvPr id="17" name="TextBox 16"/>
          <p:cNvSpPr txBox="1"/>
          <p:nvPr/>
        </p:nvSpPr>
        <p:spPr>
          <a:xfrm>
            <a:off x="4800600" y="4267200"/>
            <a:ext cx="32004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 </a:t>
            </a:r>
            <a:r>
              <a:rPr lang="en-US" sz="1600" b="1" dirty="0" smtClean="0">
                <a:solidFill>
                  <a:srgbClr val="FF0000"/>
                </a:solidFill>
              </a:rPr>
              <a:t>Answer: Power, Wealth, Religion</a:t>
            </a:r>
            <a:endParaRPr lang="en-US" sz="1600" dirty="0"/>
          </a:p>
        </p:txBody>
      </p:sp>
      <p:sp>
        <p:nvSpPr>
          <p:cNvPr id="18" name="TextBox 17"/>
          <p:cNvSpPr txBox="1"/>
          <p:nvPr/>
        </p:nvSpPr>
        <p:spPr>
          <a:xfrm>
            <a:off x="228600" y="4800600"/>
            <a:ext cx="38862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5.  Why did England begin to tax colonists? </a:t>
            </a:r>
            <a:endParaRPr lang="en-US" sz="1600" dirty="0"/>
          </a:p>
        </p:txBody>
      </p:sp>
      <p:sp>
        <p:nvSpPr>
          <p:cNvPr id="19" name="TextBox 18"/>
          <p:cNvSpPr txBox="1"/>
          <p:nvPr/>
        </p:nvSpPr>
        <p:spPr>
          <a:xfrm>
            <a:off x="4343400" y="4800600"/>
            <a:ext cx="45720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To recover debt from French &amp; Indian War</a:t>
            </a:r>
            <a:endParaRPr lang="en-US" sz="1600" dirty="0"/>
          </a:p>
        </p:txBody>
      </p:sp>
      <p:sp>
        <p:nvSpPr>
          <p:cNvPr id="20" name="TextBox 19"/>
          <p:cNvSpPr txBox="1"/>
          <p:nvPr/>
        </p:nvSpPr>
        <p:spPr>
          <a:xfrm>
            <a:off x="304800" y="5181600"/>
            <a:ext cx="41910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6. What taxes did England put on the colonists that angered them? </a:t>
            </a:r>
            <a:endParaRPr lang="en-US" sz="1600" dirty="0"/>
          </a:p>
        </p:txBody>
      </p:sp>
      <p:sp>
        <p:nvSpPr>
          <p:cNvPr id="21" name="TextBox 20"/>
          <p:cNvSpPr txBox="1"/>
          <p:nvPr/>
        </p:nvSpPr>
        <p:spPr>
          <a:xfrm>
            <a:off x="4648200" y="5257800"/>
            <a:ext cx="43434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Stamp &amp; Tea Tax (Boston Tea Party)</a:t>
            </a:r>
            <a:endParaRPr lang="en-US" sz="1600" dirty="0"/>
          </a:p>
        </p:txBody>
      </p:sp>
      <p:sp>
        <p:nvSpPr>
          <p:cNvPr id="22" name="TextBox 21"/>
          <p:cNvSpPr txBox="1"/>
          <p:nvPr/>
        </p:nvSpPr>
        <p:spPr>
          <a:xfrm>
            <a:off x="304800" y="5867400"/>
            <a:ext cx="41910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7. What was the colonists final reaction to England’s Taxes? </a:t>
            </a:r>
            <a:endParaRPr lang="en-US" sz="1600" dirty="0"/>
          </a:p>
        </p:txBody>
      </p:sp>
      <p:sp>
        <p:nvSpPr>
          <p:cNvPr id="23" name="TextBox 22"/>
          <p:cNvSpPr txBox="1"/>
          <p:nvPr/>
        </p:nvSpPr>
        <p:spPr>
          <a:xfrm>
            <a:off x="4648200" y="5867400"/>
            <a:ext cx="43434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Answers: American Revolution in 1775 &amp; Declaration of Independence in 1776)</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edg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edge">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edge">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edge">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edge">
                                      <p:cBhvr>
                                        <p:cTn id="37" dur="2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edge">
                                      <p:cBhvr>
                                        <p:cTn id="42" dur="2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edge">
                                      <p:cBhvr>
                                        <p:cTn id="47" dur="2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edge">
                                      <p:cBhvr>
                                        <p:cTn id="52" dur="20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edge">
                                      <p:cBhvr>
                                        <p:cTn id="57" dur="20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20"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edge">
                                      <p:cBhvr>
                                        <p:cTn id="62" dur="20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0"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edge">
                                      <p:cBhvr>
                                        <p:cTn id="67" dur="20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20"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edge">
                                      <p:cBhvr>
                                        <p:cTn id="72" dur="20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20"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edge">
                                      <p:cBhvr>
                                        <p:cTn id="7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Fast Track!</a:t>
            </a:r>
            <a:endParaRPr lang="en-US" b="1" dirty="0"/>
          </a:p>
        </p:txBody>
      </p:sp>
      <p:sp>
        <p:nvSpPr>
          <p:cNvPr id="3" name="TextBox 2"/>
          <p:cNvSpPr txBox="1"/>
          <p:nvPr/>
        </p:nvSpPr>
        <p:spPr>
          <a:xfrm>
            <a:off x="304800" y="1447800"/>
            <a:ext cx="39624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8. What colony was formed by the pilgrims who came on the Mayflower? </a:t>
            </a:r>
            <a:endParaRPr lang="en-US" sz="1600" dirty="0"/>
          </a:p>
        </p:txBody>
      </p:sp>
      <p:sp>
        <p:nvSpPr>
          <p:cNvPr id="4" name="TextBox 3"/>
          <p:cNvSpPr txBox="1"/>
          <p:nvPr/>
        </p:nvSpPr>
        <p:spPr>
          <a:xfrm>
            <a:off x="4572000" y="1447800"/>
            <a:ext cx="3733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 </a:t>
            </a:r>
            <a:r>
              <a:rPr lang="en-US" sz="1600" b="1" dirty="0" smtClean="0">
                <a:solidFill>
                  <a:srgbClr val="FF0000"/>
                </a:solidFill>
              </a:rPr>
              <a:t>Answer: Plymouth Colony</a:t>
            </a:r>
            <a:endParaRPr lang="en-US" sz="1600" dirty="0"/>
          </a:p>
        </p:txBody>
      </p:sp>
      <p:sp>
        <p:nvSpPr>
          <p:cNvPr id="5" name="TextBox 4"/>
          <p:cNvSpPr txBox="1"/>
          <p:nvPr/>
        </p:nvSpPr>
        <p:spPr>
          <a:xfrm>
            <a:off x="228600" y="2209800"/>
            <a:ext cx="35814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9. Give the reason why the pilgrims left England and came to America.</a:t>
            </a:r>
            <a:endParaRPr lang="en-US" sz="1600" dirty="0"/>
          </a:p>
        </p:txBody>
      </p:sp>
      <p:sp>
        <p:nvSpPr>
          <p:cNvPr id="6" name="TextBox 5"/>
          <p:cNvSpPr txBox="1"/>
          <p:nvPr/>
        </p:nvSpPr>
        <p:spPr>
          <a:xfrm>
            <a:off x="4648200" y="2286000"/>
            <a:ext cx="411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 </a:t>
            </a:r>
            <a:r>
              <a:rPr lang="en-US" sz="1600" b="1" dirty="0" smtClean="0">
                <a:solidFill>
                  <a:srgbClr val="FF0000"/>
                </a:solidFill>
              </a:rPr>
              <a:t>Answer: Religious freedom </a:t>
            </a:r>
            <a:endParaRPr lang="en-US" sz="1600" dirty="0"/>
          </a:p>
        </p:txBody>
      </p:sp>
      <p:sp>
        <p:nvSpPr>
          <p:cNvPr id="7" name="TextBox 6"/>
          <p:cNvSpPr txBox="1"/>
          <p:nvPr/>
        </p:nvSpPr>
        <p:spPr>
          <a:xfrm>
            <a:off x="228600" y="2895600"/>
            <a:ext cx="38100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10.  After becoming their own country in 1781, what was the next task that colonists had to do?</a:t>
            </a:r>
            <a:endParaRPr lang="en-US" sz="1600" dirty="0"/>
          </a:p>
        </p:txBody>
      </p:sp>
      <p:sp>
        <p:nvSpPr>
          <p:cNvPr id="8" name="TextBox 7"/>
          <p:cNvSpPr txBox="1"/>
          <p:nvPr/>
        </p:nvSpPr>
        <p:spPr>
          <a:xfrm>
            <a:off x="4495800" y="3124200"/>
            <a:ext cx="35814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Form their Own Government</a:t>
            </a:r>
            <a:endParaRPr lang="en-US" sz="1600" dirty="0"/>
          </a:p>
        </p:txBody>
      </p:sp>
      <p:sp>
        <p:nvSpPr>
          <p:cNvPr id="9" name="TextBox 8"/>
          <p:cNvSpPr txBox="1"/>
          <p:nvPr/>
        </p:nvSpPr>
        <p:spPr>
          <a:xfrm>
            <a:off x="304800" y="3886200"/>
            <a:ext cx="34290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11. In what geographic location would the colony of Georgia be classified as?</a:t>
            </a:r>
            <a:endParaRPr lang="en-US" sz="1600" dirty="0"/>
          </a:p>
        </p:txBody>
      </p:sp>
      <p:sp>
        <p:nvSpPr>
          <p:cNvPr id="10" name="TextBox 9"/>
          <p:cNvSpPr txBox="1"/>
          <p:nvPr/>
        </p:nvSpPr>
        <p:spPr>
          <a:xfrm>
            <a:off x="4419600" y="4038600"/>
            <a:ext cx="33528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Southern Colony </a:t>
            </a:r>
            <a:endParaRPr lang="en-US" sz="1600" dirty="0"/>
          </a:p>
        </p:txBody>
      </p:sp>
      <p:sp>
        <p:nvSpPr>
          <p:cNvPr id="11" name="TextBox 10"/>
          <p:cNvSpPr txBox="1"/>
          <p:nvPr/>
        </p:nvSpPr>
        <p:spPr>
          <a:xfrm>
            <a:off x="304800" y="4876800"/>
            <a:ext cx="40386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t>12. Why were early colonies like Plymouth and Jamestown able to survive? </a:t>
            </a:r>
            <a:endParaRPr lang="en-US" sz="1600" dirty="0"/>
          </a:p>
        </p:txBody>
      </p:sp>
      <p:sp>
        <p:nvSpPr>
          <p:cNvPr id="12" name="TextBox 11"/>
          <p:cNvSpPr txBox="1"/>
          <p:nvPr/>
        </p:nvSpPr>
        <p:spPr>
          <a:xfrm>
            <a:off x="4724400" y="4724400"/>
            <a:ext cx="3810000" cy="86177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smtClean="0">
                <a:solidFill>
                  <a:srgbClr val="FF0000"/>
                </a:solidFill>
              </a:rPr>
              <a:t>Answer: Help they got from Indians and the crops they grew</a:t>
            </a:r>
            <a:r>
              <a:rPr lang="en-US" b="1" dirty="0" smtClean="0">
                <a:solidFill>
                  <a:srgbClr val="FF0000"/>
                </a:solidFill>
              </a:rPr>
              <a:t/>
            </a:r>
            <a:br>
              <a:rPr lang="en-US" b="1" dirty="0" smtClean="0">
                <a:solidFill>
                  <a:srgbClr val="FF0000"/>
                </a:solidFill>
              </a:rPr>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edg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edg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edg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edg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edg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edg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edge">
                                      <p:cBhvr>
                                        <p:cTn id="5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05400" y="228600"/>
            <a:ext cx="3657600" cy="53340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Forming a Government</a:t>
            </a:r>
            <a:endParaRPr lang="en-US" dirty="0"/>
          </a:p>
        </p:txBody>
      </p:sp>
      <p:pic>
        <p:nvPicPr>
          <p:cNvPr id="6" name="Content Placeholder 5" descr="aoc.jpg">
            <a:hlinkClick r:id="rId2"/>
          </p:cNvPr>
          <p:cNvPicPr>
            <a:picLocks noGrp="1" noChangeAspect="1"/>
          </p:cNvPicPr>
          <p:nvPr>
            <p:ph idx="1"/>
          </p:nvPr>
        </p:nvPicPr>
        <p:blipFill>
          <a:blip r:embed="rId3" cstate="print"/>
          <a:stretch>
            <a:fillRect/>
          </a:stretch>
        </p:blipFill>
        <p:spPr>
          <a:xfrm>
            <a:off x="4938610" y="1143000"/>
            <a:ext cx="4049852" cy="3810000"/>
          </a:xfrm>
        </p:spPr>
      </p:pic>
      <p:sp>
        <p:nvSpPr>
          <p:cNvPr id="5" name="Text Placeholder 4"/>
          <p:cNvSpPr>
            <a:spLocks noGrp="1"/>
          </p:cNvSpPr>
          <p:nvPr>
            <p:ph type="body" sz="half" idx="2"/>
          </p:nvPr>
        </p:nvSpPr>
        <p:spPr>
          <a:xfrm>
            <a:off x="228600" y="152400"/>
            <a:ext cx="4495800" cy="640080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*Americans began to establish their government after they got their Independence in 1781. Each colony became a state.</a:t>
            </a:r>
          </a:p>
          <a:p>
            <a:r>
              <a:rPr lang="en-US" dirty="0" smtClean="0"/>
              <a:t>*The states established a government under the Articles of Confederation, but the Article of Confederation created a weak national government. The states had no intention of giving up power to the federal government because they felt the federal government would take advantage of them like England did in the past. Articles were weak in the following areas:</a:t>
            </a:r>
          </a:p>
          <a:p>
            <a:pPr marL="342900" indent="-342900">
              <a:buAutoNum type="arabicPeriod"/>
            </a:pPr>
            <a:r>
              <a:rPr lang="en-US" dirty="0" smtClean="0"/>
              <a:t>Congress could not levy or collect taxes</a:t>
            </a:r>
          </a:p>
          <a:p>
            <a:pPr marL="342900" indent="-342900">
              <a:buAutoNum type="arabicPeriod"/>
            </a:pPr>
            <a:r>
              <a:rPr lang="en-US" dirty="0" smtClean="0"/>
              <a:t>Congress could not regulate trade</a:t>
            </a:r>
          </a:p>
          <a:p>
            <a:pPr marL="342900" indent="-342900">
              <a:buAutoNum type="arabicPeriod"/>
            </a:pPr>
            <a:r>
              <a:rPr lang="en-US" dirty="0" smtClean="0"/>
              <a:t>Congress could not force anyone to obey the laws it passed. Laws had to be approved by 9 of the 13 states. This was hard when not all states attended congress.</a:t>
            </a:r>
          </a:p>
          <a:p>
            <a:pPr marL="342900" indent="-342900">
              <a:buAutoNum type="arabicPeriod"/>
            </a:pPr>
            <a:r>
              <a:rPr lang="en-US" dirty="0" smtClean="0"/>
              <a:t>Each state had only one vote</a:t>
            </a:r>
          </a:p>
          <a:p>
            <a:pPr marL="342900" indent="-342900">
              <a:buAutoNum type="arabicPeriod"/>
            </a:pPr>
            <a:r>
              <a:rPr lang="en-US" dirty="0" smtClean="0"/>
              <a:t>Amendments to the Articles of Confederation needed the consent of all states to agree on.</a:t>
            </a:r>
          </a:p>
          <a:p>
            <a:pPr marL="342900" indent="-342900">
              <a:buAutoNum type="arabicPeriod"/>
            </a:pPr>
            <a:r>
              <a:rPr lang="en-US" dirty="0" smtClean="0"/>
              <a:t>There was no executive branch. No president to unite business and business.</a:t>
            </a:r>
          </a:p>
          <a:p>
            <a:pPr marL="342900" indent="-342900">
              <a:buAutoNum type="arabicPeriod"/>
            </a:pPr>
            <a:r>
              <a:rPr lang="en-US" dirty="0" smtClean="0"/>
              <a:t>There were no court system. Each state had to settle their own disputes.</a:t>
            </a:r>
          </a:p>
          <a:p>
            <a:pPr marL="342900" indent="-342900"/>
            <a:r>
              <a:rPr lang="en-US" dirty="0" smtClean="0"/>
              <a:t>*Problems grew among states, so representatives from each state came together and formed a constitutional convention. Here they worked together to establish a Constitution for all states. </a:t>
            </a:r>
          </a:p>
          <a:p>
            <a:pPr marL="342900" indent="-342900">
              <a:buAutoNum type="arabicPeriod"/>
            </a:pPr>
            <a:endParaRPr lang="en-US" dirty="0" smtClean="0"/>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228600"/>
            <a:ext cx="84582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t> </a:t>
            </a:r>
            <a:r>
              <a:rPr lang="en-US" sz="2400" b="1" dirty="0" smtClean="0"/>
              <a:t>Weaknesses of the Articles of Confederation</a:t>
            </a:r>
            <a:endParaRPr lang="en-US" sz="2400" b="1" dirty="0"/>
          </a:p>
        </p:txBody>
      </p:sp>
      <p:sp>
        <p:nvSpPr>
          <p:cNvPr id="9" name="TextBox 8"/>
          <p:cNvSpPr txBox="1"/>
          <p:nvPr/>
        </p:nvSpPr>
        <p:spPr>
          <a:xfrm>
            <a:off x="990600" y="838200"/>
            <a:ext cx="76200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AutoNum type="arabicPeriod"/>
            </a:pPr>
            <a:r>
              <a:rPr lang="en-US" sz="2000" b="1" dirty="0" smtClean="0"/>
              <a:t>Law and order issues: Central Government lacked power to</a:t>
            </a:r>
          </a:p>
        </p:txBody>
      </p:sp>
      <p:sp>
        <p:nvSpPr>
          <p:cNvPr id="10" name="TextBox 9"/>
          <p:cNvSpPr txBox="1"/>
          <p:nvPr/>
        </p:nvSpPr>
        <p:spPr>
          <a:xfrm>
            <a:off x="1828800" y="1295400"/>
            <a:ext cx="51054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AutoNum type="alphaUcPeriod"/>
            </a:pPr>
            <a:r>
              <a:rPr lang="en-US" dirty="0" smtClean="0"/>
              <a:t>Enforce Laws</a:t>
            </a:r>
          </a:p>
          <a:p>
            <a:pPr marL="342900" indent="-342900">
              <a:buAutoNum type="alphaUcPeriod"/>
            </a:pPr>
            <a:r>
              <a:rPr lang="en-US" dirty="0" smtClean="0"/>
              <a:t>Resolve disputes between states</a:t>
            </a:r>
          </a:p>
          <a:p>
            <a:pPr marL="342900" indent="-342900">
              <a:buAutoNum type="alphaUcPeriod"/>
            </a:pPr>
            <a:r>
              <a:rPr lang="en-US" dirty="0" smtClean="0"/>
              <a:t>Maintain Order</a:t>
            </a:r>
            <a:endParaRPr lang="en-US" dirty="0"/>
          </a:p>
        </p:txBody>
      </p:sp>
      <p:sp>
        <p:nvSpPr>
          <p:cNvPr id="11" name="TextBox 10"/>
          <p:cNvSpPr txBox="1"/>
          <p:nvPr/>
        </p:nvSpPr>
        <p:spPr>
          <a:xfrm>
            <a:off x="990600" y="2438400"/>
            <a:ext cx="74676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smtClean="0"/>
              <a:t>II.  Commerce and Monetary issues: Central government could not</a:t>
            </a:r>
            <a:endParaRPr lang="en-US" sz="2000" b="1" dirty="0"/>
          </a:p>
        </p:txBody>
      </p:sp>
      <p:sp>
        <p:nvSpPr>
          <p:cNvPr id="12" name="TextBox 11"/>
          <p:cNvSpPr txBox="1"/>
          <p:nvPr/>
        </p:nvSpPr>
        <p:spPr>
          <a:xfrm>
            <a:off x="1828800" y="2971800"/>
            <a:ext cx="54864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AutoNum type="alphaUcPeriod"/>
            </a:pPr>
            <a:r>
              <a:rPr lang="en-US" dirty="0" smtClean="0"/>
              <a:t>Negotiate Trade Treaties</a:t>
            </a:r>
          </a:p>
          <a:p>
            <a:pPr marL="342900" indent="-342900">
              <a:buAutoNum type="alphaUcPeriod"/>
            </a:pPr>
            <a:r>
              <a:rPr lang="en-US" dirty="0" smtClean="0"/>
              <a:t>Levy Taxes</a:t>
            </a:r>
          </a:p>
          <a:p>
            <a:pPr marL="342900" indent="-342900">
              <a:buAutoNum type="alphaUcPeriod"/>
            </a:pPr>
            <a:r>
              <a:rPr lang="en-US" dirty="0" smtClean="0"/>
              <a:t>Pay Debts</a:t>
            </a:r>
            <a:endParaRPr lang="en-US" dirty="0"/>
          </a:p>
        </p:txBody>
      </p:sp>
      <p:sp>
        <p:nvSpPr>
          <p:cNvPr id="13" name="TextBox 12"/>
          <p:cNvSpPr txBox="1"/>
          <p:nvPr/>
        </p:nvSpPr>
        <p:spPr>
          <a:xfrm>
            <a:off x="990600" y="4038600"/>
            <a:ext cx="68580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smtClean="0"/>
              <a:t>III. Structural weakness of Articles</a:t>
            </a:r>
            <a:endParaRPr lang="en-US" sz="2000" b="1" dirty="0"/>
          </a:p>
        </p:txBody>
      </p:sp>
      <p:sp>
        <p:nvSpPr>
          <p:cNvPr id="14" name="TextBox 13"/>
          <p:cNvSpPr txBox="1"/>
          <p:nvPr/>
        </p:nvSpPr>
        <p:spPr>
          <a:xfrm>
            <a:off x="1828800" y="4572000"/>
            <a:ext cx="48768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AutoNum type="alphaUcPeriod"/>
            </a:pPr>
            <a:r>
              <a:rPr lang="en-US" dirty="0" smtClean="0"/>
              <a:t>Lack of a President or Executive Cabinet</a:t>
            </a:r>
          </a:p>
          <a:p>
            <a:pPr marL="342900" indent="-342900">
              <a:buAutoNum type="alphaUcPeriod"/>
            </a:pPr>
            <a:r>
              <a:rPr lang="en-US" dirty="0" smtClean="0"/>
              <a:t>Amendments or changes to Articles needed a unanimous vote from all states: made government inflexible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1287</Words>
  <Application>Microsoft Office PowerPoint</Application>
  <PresentationFormat>On-screen Show (4:3)</PresentationFormat>
  <Paragraphs>111</Paragraphs>
  <Slides>11</Slides>
  <Notes>0</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From Colonies to Countries Mr. Hernandez Multi-Level ESL </vt:lpstr>
      <vt:lpstr>Colonial America 1492-1763</vt:lpstr>
      <vt:lpstr>Important Document to Remember</vt:lpstr>
      <vt:lpstr>Slide 4</vt:lpstr>
      <vt:lpstr>Road to Revolution 1764-1789</vt:lpstr>
      <vt:lpstr>Slide 6</vt:lpstr>
      <vt:lpstr>Fast Track!</vt:lpstr>
      <vt:lpstr>Forming a Government</vt:lpstr>
      <vt:lpstr>Slide 9</vt:lpstr>
      <vt:lpstr>Put it to the Test!</vt:lpstr>
      <vt:lpstr>Where do we go from here?</vt:lpstr>
    </vt:vector>
  </TitlesOfParts>
  <Company>DJUHSD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Up Day 1  Mr. Gonzalez &amp; Mr. Luna February 12, 2011</dc:title>
  <dc:creator>jgonzalez</dc:creator>
  <cp:lastModifiedBy>jgonzalez</cp:lastModifiedBy>
  <cp:revision>80</cp:revision>
  <dcterms:created xsi:type="dcterms:W3CDTF">2011-01-28T00:07:35Z</dcterms:created>
  <dcterms:modified xsi:type="dcterms:W3CDTF">2011-03-23T19:15:04Z</dcterms:modified>
</cp:coreProperties>
</file>