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8" r:id="rId3"/>
    <p:sldId id="259" r:id="rId4"/>
    <p:sldId id="260" r:id="rId5"/>
    <p:sldId id="261" r:id="rId6"/>
    <p:sldId id="262" r:id="rId7"/>
    <p:sldId id="264"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16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A465E6-C52E-47D7-9824-C5A0165F3291}" type="datetimeFigureOut">
              <a:rPr lang="en-US" smtClean="0"/>
              <a:pPr/>
              <a:t>3/21/2011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ECB968-20DA-49DF-9182-4A29C8B94F1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53F4D-83FA-4E9C-BD8C-DAC8625F2C59}" type="datetimeFigureOut">
              <a:rPr lang="en-US" smtClean="0"/>
              <a:pPr/>
              <a:t>3/21/2011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6D6D93-96A7-4B14-B750-9E809732769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53F4D-83FA-4E9C-BD8C-DAC8625F2C59}" type="datetimeFigureOut">
              <a:rPr lang="en-US" smtClean="0"/>
              <a:pPr/>
              <a:t>3/21/2011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D6D93-96A7-4B14-B750-9E809732769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slideLayout" Target="../slideLayouts/slideLayout1.xml"/><Relationship Id="rId1" Type="http://schemas.openxmlformats.org/officeDocument/2006/relationships/audio" Target="../media/audio1.wav"/><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history.com/topics/constitution/videos#america-gets-a-constitution"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teachertube.com/viewVideo.php?video_id=171791&amp;title=60_SECOND_Bill_of_Rights_"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ratify.constitutioncenter.org/constitution/details_explanation.php?link=154&amp;const=16_amd_09" TargetMode="External"/><Relationship Id="rId2" Type="http://schemas.openxmlformats.org/officeDocument/2006/relationships/hyperlink" Target="http://government.mrdonn.org/billofrights.html"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838200"/>
            <a:ext cx="7772400" cy="5105400"/>
          </a:xfrm>
        </p:spPr>
        <p:style>
          <a:lnRef idx="1">
            <a:schemeClr val="accent3"/>
          </a:lnRef>
          <a:fillRef idx="2">
            <a:schemeClr val="accent3"/>
          </a:fillRef>
          <a:effectRef idx="1">
            <a:schemeClr val="accent3"/>
          </a:effectRef>
          <a:fontRef idx="minor">
            <a:schemeClr val="dk1"/>
          </a:fontRef>
        </p:style>
        <p:txBody>
          <a:bodyPr>
            <a:normAutofit/>
          </a:bodyPr>
          <a:lstStyle/>
          <a:p>
            <a:endParaRPr lang="en-US" sz="4000" b="1" dirty="0" smtClean="0">
              <a:solidFill>
                <a:schemeClr val="tx1"/>
              </a:solidFill>
            </a:endParaRPr>
          </a:p>
          <a:p>
            <a:endParaRPr lang="en-US" sz="4000" b="1" smtClean="0">
              <a:solidFill>
                <a:schemeClr val="tx1"/>
              </a:solidFill>
            </a:endParaRPr>
          </a:p>
          <a:p>
            <a:r>
              <a:rPr lang="en-US" sz="4000" b="1" smtClean="0">
                <a:solidFill>
                  <a:schemeClr val="tx1"/>
                </a:solidFill>
              </a:rPr>
              <a:t>Mr</a:t>
            </a:r>
            <a:r>
              <a:rPr lang="en-US" sz="4000" b="1" dirty="0" smtClean="0">
                <a:solidFill>
                  <a:schemeClr val="tx1"/>
                </a:solidFill>
              </a:rPr>
              <a:t>. Hernandez</a:t>
            </a:r>
          </a:p>
          <a:p>
            <a:r>
              <a:rPr lang="en-US" sz="4000" b="1" dirty="0" smtClean="0">
                <a:solidFill>
                  <a:schemeClr val="tx1"/>
                </a:solidFill>
              </a:rPr>
              <a:t>ESL Multi-Level Class</a:t>
            </a:r>
          </a:p>
          <a:p>
            <a:r>
              <a:rPr lang="en-US" sz="4000" b="1" dirty="0" smtClean="0">
                <a:solidFill>
                  <a:schemeClr val="tx1"/>
                </a:solidFill>
              </a:rPr>
              <a:t>Delano Adult School </a:t>
            </a:r>
            <a:endParaRPr lang="en-US" sz="4000"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457200" y="228600"/>
            <a:ext cx="7772400" cy="914400"/>
          </a:xfrm>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t>Review of Past Lesson</a:t>
            </a:r>
            <a:endParaRPr lang="en-US" sz="2800" dirty="0"/>
          </a:p>
        </p:txBody>
      </p:sp>
      <p:sp>
        <p:nvSpPr>
          <p:cNvPr id="9" name="Subtitle 8"/>
          <p:cNvSpPr>
            <a:spLocks noGrp="1"/>
          </p:cNvSpPr>
          <p:nvPr>
            <p:ph type="subTitle" idx="1"/>
          </p:nvPr>
        </p:nvSpPr>
        <p:spPr>
          <a:xfrm>
            <a:off x="228600" y="1219200"/>
            <a:ext cx="8686800" cy="533400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1600" dirty="0" smtClean="0">
                <a:solidFill>
                  <a:schemeClr val="tx1"/>
                </a:solidFill>
              </a:rPr>
              <a:t>*Europeans came to America for  Power, Money, &amp;</a:t>
            </a:r>
          </a:p>
          <a:p>
            <a:pPr algn="l"/>
            <a:r>
              <a:rPr lang="en-US" sz="1600" dirty="0" smtClean="0">
                <a:solidFill>
                  <a:schemeClr val="tx1"/>
                </a:solidFill>
              </a:rPr>
              <a:t>Religion. Colonies like Jamestown &amp; Plymouth were</a:t>
            </a:r>
          </a:p>
          <a:p>
            <a:pPr algn="l"/>
            <a:r>
              <a:rPr lang="en-US" sz="1600" dirty="0" smtClean="0">
                <a:solidFill>
                  <a:schemeClr val="tx1"/>
                </a:solidFill>
              </a:rPr>
              <a:t>Started.</a:t>
            </a:r>
          </a:p>
          <a:p>
            <a:pPr algn="l"/>
            <a:endParaRPr lang="en-US" sz="1600" dirty="0">
              <a:solidFill>
                <a:schemeClr val="tx1"/>
              </a:solidFill>
            </a:endParaRPr>
          </a:p>
          <a:p>
            <a:pPr algn="l"/>
            <a:r>
              <a:rPr lang="en-US" sz="1600" dirty="0" smtClean="0">
                <a:solidFill>
                  <a:schemeClr val="tx1"/>
                </a:solidFill>
              </a:rPr>
              <a:t>*As pilgrims came to Plymouth, they created a social</a:t>
            </a:r>
          </a:p>
          <a:p>
            <a:pPr algn="l"/>
            <a:r>
              <a:rPr lang="en-US" sz="1600" dirty="0" smtClean="0">
                <a:solidFill>
                  <a:schemeClr val="tx1"/>
                </a:solidFill>
              </a:rPr>
              <a:t>Contract (Mayflower Compact) that helped them create</a:t>
            </a:r>
          </a:p>
          <a:p>
            <a:pPr algn="l"/>
            <a:r>
              <a:rPr lang="en-US" sz="1600" dirty="0" smtClean="0">
                <a:solidFill>
                  <a:schemeClr val="tx1"/>
                </a:solidFill>
              </a:rPr>
              <a:t>a government outside of </a:t>
            </a:r>
            <a:r>
              <a:rPr lang="en-US" sz="1600" dirty="0">
                <a:solidFill>
                  <a:schemeClr val="tx1"/>
                </a:solidFill>
              </a:rPr>
              <a:t>E</a:t>
            </a:r>
            <a:r>
              <a:rPr lang="en-US" sz="1600" dirty="0" smtClean="0">
                <a:solidFill>
                  <a:schemeClr val="tx1"/>
                </a:solidFill>
              </a:rPr>
              <a:t>ngland. Sparked Ideas for</a:t>
            </a:r>
          </a:p>
          <a:p>
            <a:pPr algn="l"/>
            <a:r>
              <a:rPr lang="en-US" sz="1600" dirty="0">
                <a:solidFill>
                  <a:schemeClr val="tx1"/>
                </a:solidFill>
              </a:rPr>
              <a:t>t</a:t>
            </a:r>
            <a:r>
              <a:rPr lang="en-US" sz="1600" dirty="0" smtClean="0">
                <a:solidFill>
                  <a:schemeClr val="tx1"/>
                </a:solidFill>
              </a:rPr>
              <a:t>he Future.</a:t>
            </a:r>
          </a:p>
          <a:p>
            <a:pPr algn="l"/>
            <a:endParaRPr lang="en-US" sz="1600" dirty="0">
              <a:solidFill>
                <a:schemeClr val="tx1"/>
              </a:solidFill>
            </a:endParaRPr>
          </a:p>
          <a:p>
            <a:pPr algn="l"/>
            <a:r>
              <a:rPr lang="en-US" sz="1600" dirty="0" smtClean="0">
                <a:solidFill>
                  <a:schemeClr val="tx1"/>
                </a:solidFill>
              </a:rPr>
              <a:t>*England went into debt defending the 13 colonies from </a:t>
            </a:r>
          </a:p>
          <a:p>
            <a:pPr algn="l"/>
            <a:r>
              <a:rPr lang="en-US" sz="1600" dirty="0" smtClean="0">
                <a:solidFill>
                  <a:schemeClr val="tx1"/>
                </a:solidFill>
              </a:rPr>
              <a:t>The French &amp; Indian War. England began to tax the colonies</a:t>
            </a:r>
          </a:p>
          <a:p>
            <a:pPr algn="l"/>
            <a:r>
              <a:rPr lang="en-US" sz="1600" dirty="0" smtClean="0">
                <a:solidFill>
                  <a:schemeClr val="tx1"/>
                </a:solidFill>
              </a:rPr>
              <a:t>to help with debt.</a:t>
            </a:r>
          </a:p>
          <a:p>
            <a:pPr algn="l"/>
            <a:endParaRPr lang="en-US" sz="1600" dirty="0">
              <a:solidFill>
                <a:schemeClr val="tx1"/>
              </a:solidFill>
            </a:endParaRPr>
          </a:p>
          <a:p>
            <a:pPr algn="l"/>
            <a:r>
              <a:rPr lang="en-US" sz="1600" dirty="0" smtClean="0">
                <a:solidFill>
                  <a:schemeClr val="tx1"/>
                </a:solidFill>
              </a:rPr>
              <a:t>*Colonist became angered with the King’s taxes so in 1775 the </a:t>
            </a:r>
          </a:p>
          <a:p>
            <a:pPr algn="l"/>
            <a:r>
              <a:rPr lang="en-US" sz="1600" dirty="0" smtClean="0">
                <a:solidFill>
                  <a:schemeClr val="tx1"/>
                </a:solidFill>
              </a:rPr>
              <a:t>American Revolution began and a year later (1776) colonists </a:t>
            </a:r>
          </a:p>
          <a:p>
            <a:pPr algn="l"/>
            <a:r>
              <a:rPr lang="en-US" sz="1600" dirty="0" smtClean="0">
                <a:solidFill>
                  <a:schemeClr val="tx1"/>
                </a:solidFill>
              </a:rPr>
              <a:t>created and signed the Declaration of Independence.  </a:t>
            </a:r>
            <a:endParaRPr lang="en-US" sz="1600" dirty="0">
              <a:solidFill>
                <a:schemeClr val="tx1"/>
              </a:solidFill>
            </a:endParaRPr>
          </a:p>
        </p:txBody>
      </p:sp>
      <p:pic>
        <p:nvPicPr>
          <p:cNvPr id="10" name="Content Placeholder 6" descr="Tony M.jpg"/>
          <p:cNvPicPr>
            <a:picLocks noChangeAspect="1"/>
          </p:cNvPicPr>
          <p:nvPr/>
        </p:nvPicPr>
        <p:blipFill>
          <a:blip r:embed="rId3" cstate="print"/>
          <a:stretch>
            <a:fillRect/>
          </a:stretch>
        </p:blipFill>
        <p:spPr>
          <a:xfrm>
            <a:off x="5638800" y="1295400"/>
            <a:ext cx="609600" cy="768096"/>
          </a:xfrm>
          <a:prstGeom prst="rect">
            <a:avLst/>
          </a:prstGeom>
        </p:spPr>
      </p:pic>
      <p:pic>
        <p:nvPicPr>
          <p:cNvPr id="11" name="Picture 10" descr="saint-peter-t.jpg"/>
          <p:cNvPicPr>
            <a:picLocks noChangeAspect="1"/>
          </p:cNvPicPr>
          <p:nvPr/>
        </p:nvPicPr>
        <p:blipFill>
          <a:blip r:embed="rId4" cstate="print"/>
          <a:stretch>
            <a:fillRect/>
          </a:stretch>
        </p:blipFill>
        <p:spPr>
          <a:xfrm>
            <a:off x="7696200" y="1295400"/>
            <a:ext cx="838200" cy="761365"/>
          </a:xfrm>
          <a:prstGeom prst="rect">
            <a:avLst/>
          </a:prstGeom>
        </p:spPr>
      </p:pic>
      <p:pic>
        <p:nvPicPr>
          <p:cNvPr id="12" name="Picture 11" descr="wealthy.jpg"/>
          <p:cNvPicPr>
            <a:picLocks noChangeAspect="1"/>
          </p:cNvPicPr>
          <p:nvPr/>
        </p:nvPicPr>
        <p:blipFill>
          <a:blip r:embed="rId5" cstate="print"/>
          <a:stretch>
            <a:fillRect/>
          </a:stretch>
        </p:blipFill>
        <p:spPr>
          <a:xfrm>
            <a:off x="6553200" y="1371600"/>
            <a:ext cx="990599" cy="659199"/>
          </a:xfrm>
          <a:prstGeom prst="rect">
            <a:avLst/>
          </a:prstGeom>
        </p:spPr>
      </p:pic>
      <p:pic>
        <p:nvPicPr>
          <p:cNvPr id="13" name="Content Placeholder 4" descr="compact.jpg"/>
          <p:cNvPicPr>
            <a:picLocks noChangeAspect="1"/>
          </p:cNvPicPr>
          <p:nvPr/>
        </p:nvPicPr>
        <p:blipFill>
          <a:blip r:embed="rId6" cstate="print"/>
          <a:stretch>
            <a:fillRect/>
          </a:stretch>
        </p:blipFill>
        <p:spPr>
          <a:xfrm>
            <a:off x="6553200" y="2362201"/>
            <a:ext cx="1066800" cy="1111920"/>
          </a:xfrm>
          <a:prstGeom prst="rect">
            <a:avLst/>
          </a:prstGeom>
        </p:spPr>
      </p:pic>
      <p:pic>
        <p:nvPicPr>
          <p:cNvPr id="14" name="MS900070512[1].wav">
            <a:hlinkClick r:id="" action="ppaction://media"/>
          </p:cNvPr>
          <p:cNvPicPr>
            <a:picLocks noRot="1" noChangeAspect="1"/>
          </p:cNvPicPr>
          <p:nvPr>
            <a:wavAudioFile r:embed="rId1" name="MS900070512[1].wav"/>
          </p:nvPr>
        </p:nvPicPr>
        <p:blipFill>
          <a:blip r:embed="rId7" cstate="print"/>
          <a:stretch>
            <a:fillRect/>
          </a:stretch>
        </p:blipFill>
        <p:spPr>
          <a:xfrm>
            <a:off x="6096000" y="3886200"/>
            <a:ext cx="2532528" cy="219257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809" fill="hold"/>
                                        <p:tgtEl>
                                          <p:spTgt spid="1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09600"/>
          </a:xfrm>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t>Review of Past Lesson</a:t>
            </a:r>
            <a:endParaRPr lang="en-US" sz="2800" dirty="0"/>
          </a:p>
        </p:txBody>
      </p:sp>
      <p:sp>
        <p:nvSpPr>
          <p:cNvPr id="3" name="Subtitle 2"/>
          <p:cNvSpPr>
            <a:spLocks noGrp="1"/>
          </p:cNvSpPr>
          <p:nvPr>
            <p:ph type="subTitle" idx="1"/>
          </p:nvPr>
        </p:nvSpPr>
        <p:spPr>
          <a:xfrm>
            <a:off x="152400" y="838200"/>
            <a:ext cx="8763000" cy="586740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1800" dirty="0" smtClean="0">
                <a:solidFill>
                  <a:schemeClr val="tx1"/>
                </a:solidFill>
              </a:rPr>
              <a:t>*During the Revolutionary war, Americans began to work on a government that states would abide by. They came up with the Articles of confederation, but soon realized that they were too weak and it gave too much power to the states.</a:t>
            </a:r>
          </a:p>
          <a:p>
            <a:r>
              <a:rPr lang="en-US" sz="1800" dirty="0">
                <a:solidFill>
                  <a:schemeClr val="tx1"/>
                </a:solidFill>
              </a:rPr>
              <a:t> </a:t>
            </a:r>
            <a:r>
              <a:rPr lang="en-US" sz="1800" dirty="0" smtClean="0">
                <a:solidFill>
                  <a:schemeClr val="tx1"/>
                </a:solidFill>
              </a:rPr>
              <a:t>             </a:t>
            </a:r>
            <a:r>
              <a:rPr lang="en-US" sz="1800" b="1" dirty="0" smtClean="0">
                <a:solidFill>
                  <a:schemeClr val="tx1"/>
                </a:solidFill>
              </a:rPr>
              <a:t>Where do we go from her? </a:t>
            </a:r>
          </a:p>
          <a:p>
            <a:endParaRPr lang="en-US" sz="1800" dirty="0" smtClean="0">
              <a:solidFill>
                <a:schemeClr val="tx1"/>
              </a:solidFill>
            </a:endParaRPr>
          </a:p>
        </p:txBody>
      </p:sp>
      <p:pic>
        <p:nvPicPr>
          <p:cNvPr id="4" name="Picture 3" descr="Cause &amp; Effect Constitution.gif"/>
          <p:cNvPicPr>
            <a:picLocks noChangeAspect="1"/>
          </p:cNvPicPr>
          <p:nvPr/>
        </p:nvPicPr>
        <p:blipFill>
          <a:blip r:embed="rId2" cstate="print"/>
          <a:stretch>
            <a:fillRect/>
          </a:stretch>
        </p:blipFill>
        <p:spPr>
          <a:xfrm>
            <a:off x="2286000" y="2133600"/>
            <a:ext cx="5029200" cy="4465123"/>
          </a:xfrm>
          <a:prstGeom prst="rect">
            <a:avLst/>
          </a:prstGeom>
        </p:spPr>
        <p:style>
          <a:lnRef idx="1">
            <a:schemeClr val="accent1"/>
          </a:lnRef>
          <a:fillRef idx="2">
            <a:schemeClr val="accent1"/>
          </a:fillRef>
          <a:effectRef idx="1">
            <a:schemeClr val="accent1"/>
          </a:effectRef>
          <a:fontRef idx="minor">
            <a:schemeClr val="dk1"/>
          </a:fontRef>
        </p:style>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4648200" cy="457200"/>
          </a:xfrm>
        </p:spPr>
        <p:style>
          <a:lnRef idx="1">
            <a:schemeClr val="accent3"/>
          </a:lnRef>
          <a:fillRef idx="2">
            <a:schemeClr val="accent3"/>
          </a:fillRef>
          <a:effectRef idx="1">
            <a:schemeClr val="accent3"/>
          </a:effectRef>
          <a:fontRef idx="minor">
            <a:schemeClr val="dk1"/>
          </a:fontRef>
        </p:style>
        <p:txBody>
          <a:bodyPr/>
          <a:lstStyle/>
          <a:p>
            <a:r>
              <a:rPr lang="en-US" dirty="0" smtClean="0"/>
              <a:t>Road to the Constitution</a:t>
            </a:r>
            <a:endParaRPr lang="en-US" dirty="0"/>
          </a:p>
        </p:txBody>
      </p:sp>
      <p:sp>
        <p:nvSpPr>
          <p:cNvPr id="4" name="Text Placeholder 3"/>
          <p:cNvSpPr>
            <a:spLocks noGrp="1"/>
          </p:cNvSpPr>
          <p:nvPr>
            <p:ph type="body" sz="half" idx="2"/>
          </p:nvPr>
        </p:nvSpPr>
        <p:spPr>
          <a:xfrm>
            <a:off x="228600" y="685800"/>
            <a:ext cx="4724400" cy="5943600"/>
          </a:xfrm>
        </p:spPr>
        <p:style>
          <a:lnRef idx="1">
            <a:schemeClr val="accent3"/>
          </a:lnRef>
          <a:fillRef idx="2">
            <a:schemeClr val="accent3"/>
          </a:fillRef>
          <a:effectRef idx="1">
            <a:schemeClr val="accent3"/>
          </a:effectRef>
          <a:fontRef idx="minor">
            <a:schemeClr val="dk1"/>
          </a:fontRef>
        </p:style>
        <p:txBody>
          <a:bodyPr>
            <a:noAutofit/>
          </a:bodyPr>
          <a:lstStyle/>
          <a:p>
            <a:r>
              <a:rPr lang="en-US" sz="1600" dirty="0" smtClean="0"/>
              <a:t>*1787 – After the Articles of Confederation had failed, every state but Rhode Island sent delegates  to the Constitutional Convention in Philadelphia. George Washington was named president of the convention.</a:t>
            </a:r>
          </a:p>
          <a:p>
            <a:r>
              <a:rPr lang="en-US" sz="1600" dirty="0" smtClean="0"/>
              <a:t>	</a:t>
            </a:r>
            <a:r>
              <a:rPr lang="en-US" sz="1600" b="1" dirty="0" smtClean="0"/>
              <a:t>Main Issues to Resolve</a:t>
            </a:r>
            <a:endParaRPr lang="en-US" sz="1600" dirty="0" smtClean="0"/>
          </a:p>
          <a:p>
            <a:r>
              <a:rPr lang="en-US" sz="1600" b="1" dirty="0" smtClean="0"/>
              <a:t>Big States</a:t>
            </a:r>
            <a:r>
              <a:rPr lang="en-US" sz="1600" dirty="0" smtClean="0"/>
              <a:t>- Edmund Randolph proposed the “Virginia Plan.” This plan asked for a new type of government, which included an executive, a judiciary, and a legislature made up of two houses (Senate &amp; House of Representatives) and including a number of representatives from each state based on population.</a:t>
            </a:r>
          </a:p>
          <a:p>
            <a:endParaRPr lang="en-US" sz="1600" b="1" dirty="0" smtClean="0"/>
          </a:p>
          <a:p>
            <a:r>
              <a:rPr lang="en-US" sz="1600" b="1" dirty="0" smtClean="0"/>
              <a:t>Small States</a:t>
            </a:r>
            <a:r>
              <a:rPr lang="en-US" sz="1600" dirty="0" smtClean="0"/>
              <a:t>-Smaller states feared the Virginia Plan because big states would have power in the legislature. William Patterson proposed “New Jersey Plan,” which revised the Article of Confederation and gave an equal vote to each state.</a:t>
            </a:r>
          </a:p>
          <a:p>
            <a:endParaRPr lang="en-US" sz="1600" b="1" dirty="0" smtClean="0"/>
          </a:p>
          <a:p>
            <a:r>
              <a:rPr lang="en-US" sz="1600" dirty="0" smtClean="0"/>
              <a:t>*After much debate, the members of the Constitutional Convention rejected the New Jersey Plan, and decide to work toward a new government</a:t>
            </a:r>
            <a:endParaRPr lang="en-US" sz="1600" dirty="0"/>
          </a:p>
        </p:txBody>
      </p:sp>
      <p:graphicFrame>
        <p:nvGraphicFramePr>
          <p:cNvPr id="7" name="Content Placeholder 6"/>
          <p:cNvGraphicFramePr>
            <a:graphicFrameLocks noGrp="1"/>
          </p:cNvGraphicFramePr>
          <p:nvPr>
            <p:ph idx="1"/>
          </p:nvPr>
        </p:nvGraphicFramePr>
        <p:xfrm>
          <a:off x="5029200" y="152401"/>
          <a:ext cx="3980244" cy="2971799"/>
        </p:xfrm>
        <a:graphic>
          <a:graphicData uri="http://schemas.openxmlformats.org/drawingml/2006/table">
            <a:tbl>
              <a:tblPr firstRow="1" bandRow="1">
                <a:tableStyleId>{5C22544A-7EE6-4342-B048-85BDC9FD1C3A}</a:tableStyleId>
              </a:tblPr>
              <a:tblGrid>
                <a:gridCol w="970118"/>
                <a:gridCol w="3010126"/>
              </a:tblGrid>
              <a:tr h="481134">
                <a:tc gridSpan="2">
                  <a:txBody>
                    <a:bodyPr/>
                    <a:lstStyle/>
                    <a:p>
                      <a:pPr algn="ctr"/>
                      <a:r>
                        <a:rPr lang="en-US" sz="1600" dirty="0" smtClean="0"/>
                        <a:t>New Jersey Plan</a:t>
                      </a:r>
                      <a:r>
                        <a:rPr lang="en-US" sz="1600" baseline="0" dirty="0" smtClean="0"/>
                        <a:t> - “Small States”</a:t>
                      </a:r>
                      <a:endParaRPr lang="en-US" sz="1600" dirty="0"/>
                    </a:p>
                  </a:txBody>
                  <a:tcPr/>
                </a:tc>
                <a:tc hMerge="1">
                  <a:txBody>
                    <a:bodyPr/>
                    <a:lstStyle/>
                    <a:p>
                      <a:endParaRPr lang="en-US" dirty="0"/>
                    </a:p>
                  </a:txBody>
                  <a:tcPr/>
                </a:tc>
              </a:tr>
              <a:tr h="924141">
                <a:tc>
                  <a:txBody>
                    <a:bodyPr/>
                    <a:lstStyle/>
                    <a:p>
                      <a:r>
                        <a:rPr lang="en-US" sz="1200" b="1" dirty="0" smtClean="0"/>
                        <a:t>Branches</a:t>
                      </a:r>
                      <a:endParaRPr lang="en-US" sz="1200" b="1" dirty="0"/>
                    </a:p>
                  </a:txBody>
                  <a:tcPr/>
                </a:tc>
                <a:tc>
                  <a:txBody>
                    <a:bodyPr/>
                    <a:lstStyle/>
                    <a:p>
                      <a:r>
                        <a:rPr lang="en-US" sz="1200" baseline="0" dirty="0" smtClean="0"/>
                        <a:t>3 braches-legislative, executive, Judicial. The legislature appoints people to serve in the executive branch, and executive branch selects the justices for the Supreme Court.</a:t>
                      </a:r>
                      <a:endParaRPr lang="en-US" sz="1200" dirty="0"/>
                    </a:p>
                  </a:txBody>
                  <a:tcPr/>
                </a:tc>
              </a:tr>
              <a:tr h="495980">
                <a:tc>
                  <a:txBody>
                    <a:bodyPr/>
                    <a:lstStyle/>
                    <a:p>
                      <a:r>
                        <a:rPr lang="en-US" sz="1200" b="1" dirty="0" smtClean="0"/>
                        <a:t>Legislature</a:t>
                      </a:r>
                      <a:endParaRPr lang="en-US" sz="1200" b="1" dirty="0"/>
                    </a:p>
                  </a:txBody>
                  <a:tcPr/>
                </a:tc>
                <a:tc>
                  <a:txBody>
                    <a:bodyPr/>
                    <a:lstStyle/>
                    <a:p>
                      <a:r>
                        <a:rPr lang="en-US" sz="1200" dirty="0" smtClean="0"/>
                        <a:t>One house. States</a:t>
                      </a:r>
                      <a:r>
                        <a:rPr lang="en-US" sz="1200" baseline="0" dirty="0" smtClean="0"/>
                        <a:t> represented equally so all states had the same power.</a:t>
                      </a:r>
                      <a:endParaRPr lang="en-US" sz="1200" dirty="0"/>
                    </a:p>
                  </a:txBody>
                  <a:tcPr/>
                </a:tc>
              </a:tr>
              <a:tr h="1070544">
                <a:tc>
                  <a:txBody>
                    <a:bodyPr/>
                    <a:lstStyle/>
                    <a:p>
                      <a:r>
                        <a:rPr lang="en-US" sz="1200" b="1" dirty="0" smtClean="0"/>
                        <a:t>Other</a:t>
                      </a:r>
                      <a:r>
                        <a:rPr lang="en-US" sz="1200" b="1" baseline="0" dirty="0" smtClean="0"/>
                        <a:t> Power</a:t>
                      </a:r>
                      <a:endParaRPr lang="en-US" sz="1200" b="1" dirty="0"/>
                    </a:p>
                  </a:txBody>
                  <a:tcPr/>
                </a:tc>
                <a:tc>
                  <a:txBody>
                    <a:bodyPr/>
                    <a:lstStyle/>
                    <a:p>
                      <a:r>
                        <a:rPr lang="en-US" sz="1200" dirty="0" smtClean="0"/>
                        <a:t>The government could tax &amp; import duties, regulate trade, and state laws would be secondary to laws</a:t>
                      </a:r>
                      <a:r>
                        <a:rPr lang="en-US" sz="1200" baseline="0" dirty="0" smtClean="0"/>
                        <a:t> passed be national government.</a:t>
                      </a:r>
                      <a:endParaRPr lang="en-US" sz="1200" dirty="0"/>
                    </a:p>
                  </a:txBody>
                  <a:tcPr/>
                </a:tc>
              </a:tr>
            </a:tbl>
          </a:graphicData>
        </a:graphic>
      </p:graphicFrame>
      <p:graphicFrame>
        <p:nvGraphicFramePr>
          <p:cNvPr id="8" name="Table 7"/>
          <p:cNvGraphicFramePr>
            <a:graphicFrameLocks noGrp="1"/>
          </p:cNvGraphicFramePr>
          <p:nvPr/>
        </p:nvGraphicFramePr>
        <p:xfrm>
          <a:off x="5029200" y="3352800"/>
          <a:ext cx="3886200" cy="3078479"/>
        </p:xfrm>
        <a:graphic>
          <a:graphicData uri="http://schemas.openxmlformats.org/drawingml/2006/table">
            <a:tbl>
              <a:tblPr firstRow="1" bandRow="1">
                <a:tableStyleId>{00A15C55-8517-42AA-B614-E9B94910E393}</a:tableStyleId>
              </a:tblPr>
              <a:tblGrid>
                <a:gridCol w="990600"/>
                <a:gridCol w="2895600"/>
              </a:tblGrid>
              <a:tr h="609599">
                <a:tc gridSpan="2">
                  <a:txBody>
                    <a:bodyPr/>
                    <a:lstStyle/>
                    <a:p>
                      <a:pPr algn="ctr"/>
                      <a:r>
                        <a:rPr lang="en-US" sz="1600" dirty="0" smtClean="0"/>
                        <a:t>Virginia Plan – “Big</a:t>
                      </a:r>
                      <a:r>
                        <a:rPr lang="en-US" sz="1600" baseline="0" dirty="0" smtClean="0"/>
                        <a:t> States”</a:t>
                      </a:r>
                      <a:endParaRPr lang="en-US" sz="1600" dirty="0"/>
                    </a:p>
                  </a:txBody>
                  <a:tcPr/>
                </a:tc>
                <a:tc hMerge="1">
                  <a:txBody>
                    <a:bodyPr/>
                    <a:lstStyle/>
                    <a:p>
                      <a:endParaRPr lang="en-US"/>
                    </a:p>
                  </a:txBody>
                  <a:tcPr/>
                </a:tc>
              </a:tr>
              <a:tr h="441960">
                <a:tc>
                  <a:txBody>
                    <a:bodyPr/>
                    <a:lstStyle/>
                    <a:p>
                      <a:r>
                        <a:rPr lang="en-US" sz="1200" dirty="0" smtClean="0"/>
                        <a:t>Branches</a:t>
                      </a:r>
                      <a:endParaRPr lang="en-US" sz="1200" b="1" dirty="0"/>
                    </a:p>
                  </a:txBody>
                  <a:tcPr/>
                </a:tc>
                <a:tc>
                  <a:txBody>
                    <a:bodyPr/>
                    <a:lstStyle/>
                    <a:p>
                      <a:r>
                        <a:rPr lang="en-US" sz="1200" dirty="0" smtClean="0"/>
                        <a:t>3</a:t>
                      </a:r>
                      <a:r>
                        <a:rPr lang="en-US" sz="1200" baseline="0" dirty="0" smtClean="0"/>
                        <a:t> branches – legislative, executive, &amp; judicial. Legislative more powerful because it chose the people to serve in the executive &amp; judicial branches.</a:t>
                      </a:r>
                      <a:endParaRPr lang="en-US" sz="1200" dirty="0"/>
                    </a:p>
                  </a:txBody>
                  <a:tcPr/>
                </a:tc>
              </a:tr>
              <a:tr h="441960">
                <a:tc>
                  <a:txBody>
                    <a:bodyPr/>
                    <a:lstStyle/>
                    <a:p>
                      <a:r>
                        <a:rPr lang="en-US" sz="1200" dirty="0" smtClean="0"/>
                        <a:t>Legislature</a:t>
                      </a:r>
                      <a:endParaRPr lang="en-US" sz="1200" b="1" dirty="0"/>
                    </a:p>
                  </a:txBody>
                  <a:tcPr/>
                </a:tc>
                <a:tc>
                  <a:txBody>
                    <a:bodyPr/>
                    <a:lstStyle/>
                    <a:p>
                      <a:r>
                        <a:rPr lang="en-US" sz="1200" dirty="0" smtClean="0"/>
                        <a:t>2 houses: The House of Representatives elected by the people &amp; the Senate was elected by the state legislatures. Both</a:t>
                      </a:r>
                      <a:r>
                        <a:rPr lang="en-US" sz="1200" baseline="0" dirty="0" smtClean="0"/>
                        <a:t> were elected based on population.</a:t>
                      </a:r>
                      <a:r>
                        <a:rPr lang="en-US" sz="1200" dirty="0" smtClean="0"/>
                        <a:t> </a:t>
                      </a:r>
                      <a:endParaRPr lang="en-US" sz="1200" dirty="0"/>
                    </a:p>
                  </a:txBody>
                  <a:tcPr/>
                </a:tc>
              </a:tr>
              <a:tr h="441960">
                <a:tc>
                  <a:txBody>
                    <a:bodyPr/>
                    <a:lstStyle/>
                    <a:p>
                      <a:r>
                        <a:rPr lang="en-US" sz="1200" dirty="0" smtClean="0"/>
                        <a:t>Other</a:t>
                      </a:r>
                      <a:r>
                        <a:rPr lang="en-US" sz="1200" baseline="0" dirty="0" smtClean="0"/>
                        <a:t> Powers</a:t>
                      </a:r>
                      <a:endParaRPr lang="en-US" sz="1200" b="1" dirty="0"/>
                    </a:p>
                  </a:txBody>
                  <a:tcPr/>
                </a:tc>
                <a:tc>
                  <a:txBody>
                    <a:bodyPr/>
                    <a:lstStyle/>
                    <a:p>
                      <a:r>
                        <a:rPr lang="en-US" sz="1200" dirty="0" smtClean="0"/>
                        <a:t>Legislature could regulate interstate trade, strike down laws</a:t>
                      </a:r>
                      <a:r>
                        <a:rPr lang="en-US" sz="1200" baseline="0" dirty="0" smtClean="0"/>
                        <a:t>  that were unconstitutional and  use armed forces to enforce laws.</a:t>
                      </a:r>
                      <a:endParaRPr lang="en-US" sz="1200" dirty="0"/>
                    </a:p>
                  </a:txBody>
                  <a:tcPr/>
                </a:tc>
              </a:tr>
            </a:tbl>
          </a:graphicData>
        </a:graphic>
      </p:graphicFrame>
      <p:sp>
        <p:nvSpPr>
          <p:cNvPr id="6" name="Down Arrow 5"/>
          <p:cNvSpPr/>
          <p:nvPr/>
        </p:nvSpPr>
        <p:spPr>
          <a:xfrm>
            <a:off x="2362200" y="5105400"/>
            <a:ext cx="2743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4800600" cy="4572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Road to the constitution continued…</a:t>
            </a:r>
            <a:endParaRPr lang="en-US" dirty="0"/>
          </a:p>
        </p:txBody>
      </p:sp>
      <p:pic>
        <p:nvPicPr>
          <p:cNvPr id="8" name="Content Placeholder 7" descr="const.jpg">
            <a:hlinkClick r:id="rId2"/>
          </p:cNvPr>
          <p:cNvPicPr>
            <a:picLocks noGrp="1" noChangeAspect="1"/>
          </p:cNvPicPr>
          <p:nvPr>
            <p:ph idx="1"/>
          </p:nvPr>
        </p:nvPicPr>
        <p:blipFill>
          <a:blip r:embed="rId3" cstate="print"/>
          <a:stretch>
            <a:fillRect/>
          </a:stretch>
        </p:blipFill>
        <p:spPr>
          <a:xfrm>
            <a:off x="5105400" y="1600200"/>
            <a:ext cx="3886200" cy="3276600"/>
          </a:xfrm>
        </p:spPr>
      </p:pic>
      <p:sp>
        <p:nvSpPr>
          <p:cNvPr id="4" name="Text Placeholder 3"/>
          <p:cNvSpPr>
            <a:spLocks noGrp="1"/>
          </p:cNvSpPr>
          <p:nvPr>
            <p:ph type="body" sz="half" idx="2"/>
          </p:nvPr>
        </p:nvSpPr>
        <p:spPr>
          <a:xfrm>
            <a:off x="152400" y="762000"/>
            <a:ext cx="4800600" cy="5943600"/>
          </a:xfrm>
        </p:spPr>
        <p:style>
          <a:lnRef idx="1">
            <a:schemeClr val="accent3"/>
          </a:lnRef>
          <a:fillRef idx="2">
            <a:schemeClr val="accent3"/>
          </a:fillRef>
          <a:effectRef idx="1">
            <a:schemeClr val="accent3"/>
          </a:effectRef>
          <a:fontRef idx="minor">
            <a:schemeClr val="dk1"/>
          </a:fontRef>
        </p:style>
        <p:txBody>
          <a:bodyPr/>
          <a:lstStyle/>
          <a:p>
            <a:r>
              <a:rPr lang="en-US" dirty="0" smtClean="0"/>
              <a:t>Another issue at the Constitutional Convention was of hot debate was the issue of slavery. </a:t>
            </a:r>
          </a:p>
          <a:p>
            <a:endParaRPr lang="en-US" dirty="0" smtClean="0"/>
          </a:p>
          <a:p>
            <a:endParaRPr lang="en-US" b="1" dirty="0" smtClean="0"/>
          </a:p>
          <a:p>
            <a:r>
              <a:rPr lang="en-US" b="1" dirty="0" smtClean="0"/>
              <a:t>*3/5 Compromise </a:t>
            </a:r>
            <a:r>
              <a:rPr lang="en-US" dirty="0" smtClean="0"/>
              <a:t>– This agreement reached by Southern and Northern states at the Constitutional Convention said that slaves were counted as 3/5 of a human being for the purpose of taxation and representation in Congress.</a:t>
            </a:r>
          </a:p>
          <a:p>
            <a:endParaRPr lang="en-US" dirty="0" smtClean="0"/>
          </a:p>
          <a:p>
            <a:endParaRPr lang="en-US" dirty="0" smtClean="0"/>
          </a:p>
          <a:p>
            <a:r>
              <a:rPr lang="en-US" dirty="0" smtClean="0"/>
              <a:t>These issues became important parts in the way the Constitution was made. The founding fathers had to worked on taking ideas from all these issues to develop the Constitution. The  issue of two houses for the legislature had a huge impact and Roger Sherman was helpful in framing the “</a:t>
            </a:r>
            <a:r>
              <a:rPr lang="en-US" b="1" dirty="0" smtClean="0"/>
              <a:t>Connecticut Compromise</a:t>
            </a:r>
            <a:r>
              <a:rPr lang="en-US" dirty="0" smtClean="0"/>
              <a:t>.” This plan suggested representation in the lower house (House of Representatives) based on population and equal representation in the upper house (The Senate).</a:t>
            </a:r>
          </a:p>
          <a:p>
            <a:endParaRPr lang="en-US" dirty="0" smtClean="0"/>
          </a:p>
          <a:p>
            <a:endParaRPr lang="en-US" dirty="0" smtClean="0"/>
          </a:p>
          <a:p>
            <a:r>
              <a:rPr lang="en-US" dirty="0" smtClean="0"/>
              <a:t>With these ideas and compromises set in place, the convention was able to complete a draft of a constitution. Soon after a final draft was written and the convention approved the Constitution on September 17, 1787.</a:t>
            </a:r>
            <a:endParaRPr lang="en-US" dirty="0"/>
          </a:p>
        </p:txBody>
      </p:sp>
      <p:sp>
        <p:nvSpPr>
          <p:cNvPr id="5" name="Down Arrow 4"/>
          <p:cNvSpPr/>
          <p:nvPr/>
        </p:nvSpPr>
        <p:spPr>
          <a:xfrm>
            <a:off x="2667000" y="12954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Down Arrow 5"/>
          <p:cNvSpPr/>
          <p:nvPr/>
        </p:nvSpPr>
        <p:spPr>
          <a:xfrm>
            <a:off x="2667000" y="27432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a:off x="2743200" y="49530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792162"/>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en-US" sz="2800" b="1" dirty="0" smtClean="0"/>
              <a:t>                                Show Me What You Know?</a:t>
            </a:r>
            <a:br>
              <a:rPr lang="en-US" sz="2800" b="1" dirty="0" smtClean="0"/>
            </a:br>
            <a:r>
              <a:rPr lang="en-US" sz="1600" b="1" dirty="0" smtClean="0"/>
              <a:t>Use the clues to fill in what you know about the creation of the Constitution. We will review together in 10 minutes.</a:t>
            </a:r>
            <a:endParaRPr lang="en-US" sz="2800" b="1" dirty="0"/>
          </a:p>
        </p:txBody>
      </p:sp>
      <p:sp>
        <p:nvSpPr>
          <p:cNvPr id="3" name="TextBox 2"/>
          <p:cNvSpPr txBox="1"/>
          <p:nvPr/>
        </p:nvSpPr>
        <p:spPr>
          <a:xfrm>
            <a:off x="152400" y="1219200"/>
            <a:ext cx="25146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u="sng" dirty="0" smtClean="0"/>
              <a:t>Plan for Big States?</a:t>
            </a:r>
          </a:p>
          <a:p>
            <a:endParaRPr lang="en-US" dirty="0"/>
          </a:p>
        </p:txBody>
      </p:sp>
      <p:sp>
        <p:nvSpPr>
          <p:cNvPr id="4" name="TextBox 3"/>
          <p:cNvSpPr txBox="1"/>
          <p:nvPr/>
        </p:nvSpPr>
        <p:spPr>
          <a:xfrm>
            <a:off x="3200400" y="1219200"/>
            <a:ext cx="24384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u="sng" dirty="0" smtClean="0"/>
              <a:t>Plan for Small States?</a:t>
            </a:r>
          </a:p>
          <a:p>
            <a:endParaRPr lang="en-US" dirty="0"/>
          </a:p>
        </p:txBody>
      </p:sp>
      <p:sp>
        <p:nvSpPr>
          <p:cNvPr id="5" name="TextBox 4"/>
          <p:cNvSpPr txBox="1"/>
          <p:nvPr/>
        </p:nvSpPr>
        <p:spPr>
          <a:xfrm>
            <a:off x="6248400" y="1219200"/>
            <a:ext cx="2667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u="sng" dirty="0" smtClean="0"/>
              <a:t>Plan to Settle Slave Issue?</a:t>
            </a:r>
          </a:p>
          <a:p>
            <a:endParaRPr lang="en-US" dirty="0"/>
          </a:p>
        </p:txBody>
      </p:sp>
      <p:sp>
        <p:nvSpPr>
          <p:cNvPr id="6" name="TextBox 5"/>
          <p:cNvSpPr txBox="1"/>
          <p:nvPr/>
        </p:nvSpPr>
        <p:spPr>
          <a:xfrm>
            <a:off x="152400" y="2057400"/>
            <a:ext cx="2590800"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28600" indent="-228600">
              <a:buAutoNum type="arabicPeriod"/>
            </a:pPr>
            <a:r>
              <a:rPr lang="en-US" sz="1200" b="1" dirty="0" smtClean="0">
                <a:solidFill>
                  <a:srgbClr val="7030A0"/>
                </a:solidFill>
              </a:rPr>
              <a:t>How Many Houses &amp; how were reps elected?</a:t>
            </a:r>
          </a:p>
          <a:p>
            <a:pPr marL="228600" indent="-228600"/>
            <a:endParaRPr lang="en-US" sz="1200" b="1" dirty="0" smtClean="0">
              <a:solidFill>
                <a:srgbClr val="7030A0"/>
              </a:solidFill>
            </a:endParaRPr>
          </a:p>
          <a:p>
            <a:pPr marL="228600" indent="-228600"/>
            <a:endParaRPr lang="en-US" sz="1200" b="1" dirty="0" smtClean="0">
              <a:solidFill>
                <a:srgbClr val="7030A0"/>
              </a:solidFill>
            </a:endParaRPr>
          </a:p>
          <a:p>
            <a:pPr marL="228600" indent="-228600"/>
            <a:endParaRPr lang="en-US" sz="1200" b="1" dirty="0" smtClean="0">
              <a:solidFill>
                <a:srgbClr val="7030A0"/>
              </a:solidFill>
            </a:endParaRPr>
          </a:p>
          <a:p>
            <a:pPr marL="228600" indent="-228600">
              <a:buAutoNum type="arabicPeriod" startAt="2"/>
            </a:pPr>
            <a:r>
              <a:rPr lang="en-US" sz="1200" b="1" dirty="0" smtClean="0">
                <a:solidFill>
                  <a:srgbClr val="7030A0"/>
                </a:solidFill>
              </a:rPr>
              <a:t>How many Branches and what was their power?</a:t>
            </a:r>
          </a:p>
          <a:p>
            <a:pPr marL="228600" indent="-228600"/>
            <a:endParaRPr lang="en-US" sz="1200" b="1" dirty="0" smtClean="0">
              <a:solidFill>
                <a:srgbClr val="7030A0"/>
              </a:solidFill>
            </a:endParaRPr>
          </a:p>
          <a:p>
            <a:pPr marL="228600" indent="-228600">
              <a:buAutoNum type="arabicPeriod" startAt="2"/>
            </a:pPr>
            <a:endParaRPr lang="en-US" sz="1200" b="1" dirty="0" smtClean="0">
              <a:solidFill>
                <a:srgbClr val="7030A0"/>
              </a:solidFill>
            </a:endParaRPr>
          </a:p>
          <a:p>
            <a:pPr marL="228600" indent="-228600">
              <a:buAutoNum type="arabicPeriod" startAt="2"/>
            </a:pPr>
            <a:endParaRPr lang="en-US" sz="1200" b="1" dirty="0" smtClean="0">
              <a:solidFill>
                <a:srgbClr val="7030A0"/>
              </a:solidFill>
            </a:endParaRPr>
          </a:p>
          <a:p>
            <a:pPr marL="228600" indent="-228600">
              <a:buAutoNum type="arabicPeriod" startAt="2"/>
            </a:pPr>
            <a:endParaRPr lang="en-US" sz="1200" b="1" dirty="0" smtClean="0">
              <a:solidFill>
                <a:srgbClr val="7030A0"/>
              </a:solidFill>
            </a:endParaRPr>
          </a:p>
          <a:p>
            <a:pPr marL="228600" indent="-228600">
              <a:buAutoNum type="arabicPeriod" startAt="2"/>
            </a:pPr>
            <a:r>
              <a:rPr lang="en-US" sz="1200" b="1" dirty="0" smtClean="0">
                <a:solidFill>
                  <a:srgbClr val="7030A0"/>
                </a:solidFill>
              </a:rPr>
              <a:t>Other Powers?</a:t>
            </a:r>
          </a:p>
          <a:p>
            <a:pPr marL="228600" indent="-228600"/>
            <a:endParaRPr lang="en-US" sz="1200" b="1" dirty="0" smtClean="0">
              <a:solidFill>
                <a:srgbClr val="7030A0"/>
              </a:solidFill>
            </a:endParaRPr>
          </a:p>
          <a:p>
            <a:pPr marL="228600" indent="-228600"/>
            <a:endParaRPr lang="en-US" sz="1200" dirty="0" smtClean="0"/>
          </a:p>
          <a:p>
            <a:pPr marL="228600" indent="-228600">
              <a:buAutoNum type="arabicPeriod" startAt="2"/>
            </a:pPr>
            <a:endParaRPr lang="en-US" sz="1200" dirty="0" smtClean="0"/>
          </a:p>
          <a:p>
            <a:pPr marL="228600" indent="-228600"/>
            <a:endParaRPr lang="en-US" sz="1200" dirty="0"/>
          </a:p>
        </p:txBody>
      </p:sp>
      <p:sp>
        <p:nvSpPr>
          <p:cNvPr id="7" name="TextBox 6"/>
          <p:cNvSpPr txBox="1"/>
          <p:nvPr/>
        </p:nvSpPr>
        <p:spPr>
          <a:xfrm>
            <a:off x="3200400" y="2133600"/>
            <a:ext cx="2590800"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28600" indent="-228600">
              <a:buAutoNum type="arabicPeriod"/>
            </a:pPr>
            <a:r>
              <a:rPr lang="en-US" sz="1200" b="1" dirty="0" smtClean="0">
                <a:solidFill>
                  <a:srgbClr val="7030A0"/>
                </a:solidFill>
              </a:rPr>
              <a:t>How Many Houses &amp; how were reps elected?</a:t>
            </a:r>
          </a:p>
          <a:p>
            <a:pPr marL="228600" indent="-228600"/>
            <a:endParaRPr lang="en-US" sz="1200" b="1" dirty="0" smtClean="0">
              <a:solidFill>
                <a:srgbClr val="7030A0"/>
              </a:solidFill>
            </a:endParaRPr>
          </a:p>
          <a:p>
            <a:pPr marL="228600" indent="-228600"/>
            <a:endParaRPr lang="en-US" sz="1200" b="1" dirty="0" smtClean="0">
              <a:solidFill>
                <a:srgbClr val="7030A0"/>
              </a:solidFill>
            </a:endParaRPr>
          </a:p>
          <a:p>
            <a:pPr marL="228600" indent="-228600"/>
            <a:endParaRPr lang="en-US" sz="1200" b="1" dirty="0" smtClean="0">
              <a:solidFill>
                <a:srgbClr val="7030A0"/>
              </a:solidFill>
            </a:endParaRPr>
          </a:p>
          <a:p>
            <a:pPr marL="228600" indent="-228600">
              <a:buAutoNum type="arabicPeriod" startAt="2"/>
            </a:pPr>
            <a:r>
              <a:rPr lang="en-US" sz="1200" b="1" dirty="0" smtClean="0">
                <a:solidFill>
                  <a:srgbClr val="7030A0"/>
                </a:solidFill>
              </a:rPr>
              <a:t>How many Branches and what was their power?</a:t>
            </a:r>
          </a:p>
          <a:p>
            <a:pPr marL="228600" indent="-228600"/>
            <a:endParaRPr lang="en-US" sz="1200" b="1" dirty="0" smtClean="0">
              <a:solidFill>
                <a:srgbClr val="7030A0"/>
              </a:solidFill>
            </a:endParaRPr>
          </a:p>
          <a:p>
            <a:pPr marL="228600" indent="-228600">
              <a:buAutoNum type="arabicPeriod" startAt="2"/>
            </a:pPr>
            <a:endParaRPr lang="en-US" sz="1200" b="1" dirty="0" smtClean="0">
              <a:solidFill>
                <a:srgbClr val="7030A0"/>
              </a:solidFill>
            </a:endParaRPr>
          </a:p>
          <a:p>
            <a:pPr marL="228600" indent="-228600">
              <a:buAutoNum type="arabicPeriod" startAt="2"/>
            </a:pPr>
            <a:endParaRPr lang="en-US" sz="1200" b="1" dirty="0" smtClean="0">
              <a:solidFill>
                <a:srgbClr val="7030A0"/>
              </a:solidFill>
            </a:endParaRPr>
          </a:p>
          <a:p>
            <a:pPr marL="228600" indent="-228600">
              <a:buAutoNum type="arabicPeriod" startAt="2"/>
            </a:pPr>
            <a:endParaRPr lang="en-US" sz="1200" b="1" dirty="0" smtClean="0">
              <a:solidFill>
                <a:srgbClr val="7030A0"/>
              </a:solidFill>
            </a:endParaRPr>
          </a:p>
          <a:p>
            <a:pPr marL="228600" indent="-228600">
              <a:buAutoNum type="arabicPeriod" startAt="2"/>
            </a:pPr>
            <a:r>
              <a:rPr lang="en-US" sz="1200" b="1" dirty="0" smtClean="0">
                <a:solidFill>
                  <a:srgbClr val="7030A0"/>
                </a:solidFill>
              </a:rPr>
              <a:t>Other Powers?</a:t>
            </a:r>
          </a:p>
          <a:p>
            <a:pPr marL="228600" indent="-228600">
              <a:buAutoNum type="arabicPeriod" startAt="2"/>
            </a:pPr>
            <a:endParaRPr lang="en-US" sz="1200" dirty="0" smtClean="0"/>
          </a:p>
          <a:p>
            <a:pPr marL="228600" indent="-228600">
              <a:buAutoNum type="arabicPeriod" startAt="2"/>
            </a:pPr>
            <a:endParaRPr lang="en-US" sz="1200" dirty="0" smtClean="0"/>
          </a:p>
          <a:p>
            <a:pPr marL="228600" indent="-228600">
              <a:buAutoNum type="arabicPeriod" startAt="2"/>
            </a:pPr>
            <a:endParaRPr lang="en-US" sz="1200" dirty="0" smtClean="0"/>
          </a:p>
          <a:p>
            <a:pPr marL="228600" indent="-228600"/>
            <a:endParaRPr lang="en-US" sz="1200" dirty="0"/>
          </a:p>
        </p:txBody>
      </p:sp>
      <p:sp>
        <p:nvSpPr>
          <p:cNvPr id="8" name="TextBox 7"/>
          <p:cNvSpPr txBox="1"/>
          <p:nvPr/>
        </p:nvSpPr>
        <p:spPr>
          <a:xfrm>
            <a:off x="6324600" y="2133600"/>
            <a:ext cx="2590800"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28600" indent="-228600">
              <a:buAutoNum type="arabicPeriod"/>
            </a:pPr>
            <a:r>
              <a:rPr lang="en-US" sz="1200" b="1" dirty="0" smtClean="0">
                <a:solidFill>
                  <a:srgbClr val="7030A0"/>
                </a:solidFill>
              </a:rPr>
              <a:t>What was the worth of a slave?</a:t>
            </a:r>
          </a:p>
          <a:p>
            <a:pPr marL="228600" indent="-228600"/>
            <a:endParaRPr lang="en-US" sz="1200" b="1" dirty="0" smtClean="0">
              <a:solidFill>
                <a:srgbClr val="7030A0"/>
              </a:solidFill>
            </a:endParaRPr>
          </a:p>
          <a:p>
            <a:pPr marL="228600" indent="-228600"/>
            <a:endParaRPr lang="en-US" sz="1200" b="1" dirty="0" smtClean="0">
              <a:solidFill>
                <a:srgbClr val="7030A0"/>
              </a:solidFill>
            </a:endParaRPr>
          </a:p>
          <a:p>
            <a:pPr marL="228600" indent="-228600"/>
            <a:endParaRPr lang="en-US" sz="1200" b="1" dirty="0" smtClean="0">
              <a:solidFill>
                <a:srgbClr val="7030A0"/>
              </a:solidFill>
            </a:endParaRPr>
          </a:p>
          <a:p>
            <a:pPr marL="228600" indent="-228600"/>
            <a:endParaRPr lang="en-US" sz="1200" b="1" dirty="0" smtClean="0">
              <a:solidFill>
                <a:srgbClr val="7030A0"/>
              </a:solidFill>
            </a:endParaRPr>
          </a:p>
          <a:p>
            <a:pPr marL="228600" indent="-228600"/>
            <a:endParaRPr lang="en-US" sz="1200" b="1" dirty="0" smtClean="0">
              <a:solidFill>
                <a:srgbClr val="7030A0"/>
              </a:solidFill>
            </a:endParaRPr>
          </a:p>
          <a:p>
            <a:pPr marL="228600" indent="-228600"/>
            <a:endParaRPr lang="en-US" sz="1200" b="1" dirty="0" smtClean="0">
              <a:solidFill>
                <a:srgbClr val="7030A0"/>
              </a:solidFill>
            </a:endParaRPr>
          </a:p>
          <a:p>
            <a:pPr marL="228600" indent="-228600">
              <a:buAutoNum type="arabicPeriod" startAt="2"/>
            </a:pPr>
            <a:r>
              <a:rPr lang="en-US" sz="1200" b="1" dirty="0" smtClean="0">
                <a:solidFill>
                  <a:srgbClr val="7030A0"/>
                </a:solidFill>
              </a:rPr>
              <a:t>How this this make it fair for northern states?</a:t>
            </a:r>
          </a:p>
          <a:p>
            <a:pPr marL="228600" indent="-228600">
              <a:buAutoNum type="arabicPeriod" startAt="2"/>
            </a:pPr>
            <a:endParaRPr lang="en-US" sz="1200" dirty="0" smtClean="0"/>
          </a:p>
          <a:p>
            <a:pPr marL="228600" indent="-228600">
              <a:buAutoNum type="arabicPeriod" startAt="2"/>
            </a:pPr>
            <a:endParaRPr lang="en-US" sz="1200" dirty="0" smtClean="0"/>
          </a:p>
          <a:p>
            <a:pPr marL="228600" indent="-228600">
              <a:buAutoNum type="arabicPeriod" startAt="2"/>
            </a:pPr>
            <a:endParaRPr lang="en-US" sz="1200" dirty="0" smtClean="0"/>
          </a:p>
          <a:p>
            <a:pPr marL="228600" indent="-228600"/>
            <a:endParaRPr lang="en-US" sz="1200" dirty="0" smtClean="0"/>
          </a:p>
          <a:p>
            <a:pPr marL="228600" indent="-228600"/>
            <a:endParaRPr lang="en-US" sz="1200" dirty="0" smtClean="0"/>
          </a:p>
          <a:p>
            <a:pPr marL="228600" indent="-228600"/>
            <a:endParaRPr lang="en-US" sz="1200" dirty="0" smtClean="0"/>
          </a:p>
          <a:p>
            <a:pPr marL="228600" indent="-228600"/>
            <a:endParaRPr lang="en-US" sz="1200" dirty="0"/>
          </a:p>
        </p:txBody>
      </p:sp>
      <p:sp>
        <p:nvSpPr>
          <p:cNvPr id="9" name="TextBox 8"/>
          <p:cNvSpPr txBox="1"/>
          <p:nvPr/>
        </p:nvSpPr>
        <p:spPr>
          <a:xfrm>
            <a:off x="152400" y="5334000"/>
            <a:ext cx="8763000"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200" b="1" dirty="0" smtClean="0">
                <a:solidFill>
                  <a:srgbClr val="7030A0"/>
                </a:solidFill>
              </a:rPr>
              <a:t>As a result, what compromise helped the convention agree on a draft? What were the ideas behind the compromise? What was the end result and what day &amp; year did the convention approve it?</a:t>
            </a:r>
          </a:p>
          <a:p>
            <a:endParaRPr lang="en-US" sz="1200" dirty="0" smtClean="0"/>
          </a:p>
          <a:p>
            <a:endParaRPr lang="en-US" sz="1200" dirty="0" smtClean="0"/>
          </a:p>
          <a:p>
            <a:endParaRPr lang="en-US" sz="1200" dirty="0" smtClean="0"/>
          </a:p>
          <a:p>
            <a:endParaRPr lang="en-US" sz="1200" dirty="0" smtClean="0"/>
          </a:p>
          <a:p>
            <a:endParaRPr lang="en-US"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792162"/>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en-US" sz="2800" b="1" dirty="0" smtClean="0"/>
              <a:t>                                Show Me What You Know?</a:t>
            </a:r>
            <a:br>
              <a:rPr lang="en-US" sz="2800" b="1" dirty="0" smtClean="0"/>
            </a:br>
            <a:r>
              <a:rPr lang="en-US" sz="1600" b="1" dirty="0" smtClean="0"/>
              <a:t>Use the clues to fill in what you know about the creation of the Constitution. We will review together in 10 minutes.</a:t>
            </a:r>
            <a:endParaRPr lang="en-US" sz="2800" b="1" dirty="0"/>
          </a:p>
        </p:txBody>
      </p:sp>
      <p:sp>
        <p:nvSpPr>
          <p:cNvPr id="3" name="TextBox 2"/>
          <p:cNvSpPr txBox="1"/>
          <p:nvPr/>
        </p:nvSpPr>
        <p:spPr>
          <a:xfrm>
            <a:off x="152400" y="1219200"/>
            <a:ext cx="25146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u="sng" dirty="0" smtClean="0"/>
              <a:t>Plan for Big States?</a:t>
            </a:r>
          </a:p>
          <a:p>
            <a:r>
              <a:rPr lang="en-US" dirty="0" smtClean="0"/>
              <a:t>          </a:t>
            </a:r>
            <a:r>
              <a:rPr lang="en-US" dirty="0" smtClean="0">
                <a:solidFill>
                  <a:srgbClr val="FF0000"/>
                </a:solidFill>
              </a:rPr>
              <a:t>Virginia Plan</a:t>
            </a:r>
            <a:endParaRPr lang="en-US" dirty="0">
              <a:solidFill>
                <a:srgbClr val="FF0000"/>
              </a:solidFill>
            </a:endParaRPr>
          </a:p>
        </p:txBody>
      </p:sp>
      <p:sp>
        <p:nvSpPr>
          <p:cNvPr id="4" name="TextBox 3"/>
          <p:cNvSpPr txBox="1"/>
          <p:nvPr/>
        </p:nvSpPr>
        <p:spPr>
          <a:xfrm>
            <a:off x="3200400" y="1219200"/>
            <a:ext cx="24384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u="sng" dirty="0" smtClean="0"/>
              <a:t>Plan for Small States?</a:t>
            </a:r>
          </a:p>
          <a:p>
            <a:r>
              <a:rPr lang="en-US" dirty="0" smtClean="0"/>
              <a:t>          </a:t>
            </a:r>
            <a:r>
              <a:rPr lang="en-US" dirty="0" smtClean="0">
                <a:solidFill>
                  <a:srgbClr val="FF0000"/>
                </a:solidFill>
              </a:rPr>
              <a:t>New Jersey</a:t>
            </a:r>
            <a:endParaRPr lang="en-US" dirty="0">
              <a:solidFill>
                <a:srgbClr val="FF0000"/>
              </a:solidFill>
            </a:endParaRPr>
          </a:p>
        </p:txBody>
      </p:sp>
      <p:sp>
        <p:nvSpPr>
          <p:cNvPr id="5" name="TextBox 4"/>
          <p:cNvSpPr txBox="1"/>
          <p:nvPr/>
        </p:nvSpPr>
        <p:spPr>
          <a:xfrm>
            <a:off x="6248400" y="1219200"/>
            <a:ext cx="26670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u="sng" dirty="0" smtClean="0"/>
              <a:t>Plan to Settle Slave Issue?</a:t>
            </a:r>
          </a:p>
          <a:p>
            <a:r>
              <a:rPr lang="en-US" dirty="0" smtClean="0"/>
              <a:t>         </a:t>
            </a:r>
            <a:r>
              <a:rPr lang="en-US" dirty="0" smtClean="0">
                <a:solidFill>
                  <a:srgbClr val="FF0000"/>
                </a:solidFill>
              </a:rPr>
              <a:t>3/5 Compromise</a:t>
            </a:r>
            <a:endParaRPr lang="en-US" dirty="0">
              <a:solidFill>
                <a:srgbClr val="FF0000"/>
              </a:solidFill>
            </a:endParaRPr>
          </a:p>
        </p:txBody>
      </p:sp>
      <p:sp>
        <p:nvSpPr>
          <p:cNvPr id="6" name="TextBox 5"/>
          <p:cNvSpPr txBox="1"/>
          <p:nvPr/>
        </p:nvSpPr>
        <p:spPr>
          <a:xfrm>
            <a:off x="152400" y="1981200"/>
            <a:ext cx="2590800" cy="335280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28600" indent="-228600">
              <a:buAutoNum type="arabicPeriod"/>
            </a:pPr>
            <a:r>
              <a:rPr lang="en-US" sz="1200" b="1" dirty="0" smtClean="0">
                <a:solidFill>
                  <a:srgbClr val="7030A0"/>
                </a:solidFill>
              </a:rPr>
              <a:t>How Many Houses &amp; how were reps elected? </a:t>
            </a:r>
            <a:r>
              <a:rPr lang="en-US" sz="1200" b="1" dirty="0" smtClean="0">
                <a:solidFill>
                  <a:srgbClr val="FF0000"/>
                </a:solidFill>
              </a:rPr>
              <a:t> 2 Houses (House of Representatives &amp; Senate.  Representatives would be elected based on state’s population.</a:t>
            </a:r>
            <a:endParaRPr lang="en-US" sz="1200" b="1" dirty="0" smtClean="0">
              <a:solidFill>
                <a:srgbClr val="7030A0"/>
              </a:solidFill>
            </a:endParaRPr>
          </a:p>
          <a:p>
            <a:pPr marL="228600" indent="-228600">
              <a:buFontTx/>
              <a:buAutoNum type="arabicPeriod" startAt="2"/>
            </a:pPr>
            <a:r>
              <a:rPr lang="en-US" sz="1200" b="1" dirty="0" smtClean="0">
                <a:solidFill>
                  <a:srgbClr val="7030A0"/>
                </a:solidFill>
              </a:rPr>
              <a:t>How many branches and what was their power?</a:t>
            </a:r>
            <a:r>
              <a:rPr lang="en-US" sz="1200" dirty="0" smtClean="0"/>
              <a:t> </a:t>
            </a:r>
            <a:r>
              <a:rPr lang="en-US" sz="1200" b="1" dirty="0" smtClean="0">
                <a:solidFill>
                  <a:srgbClr val="FF0000"/>
                </a:solidFill>
              </a:rPr>
              <a:t>3 branches: legislative, executive, &amp; judicial. Legislative more powerful because it chose the people to serve in the executive &amp; judicial branches.</a:t>
            </a:r>
            <a:endParaRPr lang="en-US" sz="1200" b="1" dirty="0" smtClean="0">
              <a:solidFill>
                <a:srgbClr val="7030A0"/>
              </a:solidFill>
            </a:endParaRPr>
          </a:p>
          <a:p>
            <a:pPr marL="228600" indent="-228600">
              <a:buFontTx/>
              <a:buAutoNum type="arabicPeriod" startAt="2"/>
            </a:pPr>
            <a:r>
              <a:rPr lang="en-US" sz="1200" b="1" dirty="0" smtClean="0">
                <a:solidFill>
                  <a:srgbClr val="7030A0"/>
                </a:solidFill>
              </a:rPr>
              <a:t>Other Powers?</a:t>
            </a:r>
            <a:r>
              <a:rPr lang="en-US" sz="1200" dirty="0" smtClean="0"/>
              <a:t>  </a:t>
            </a:r>
            <a:r>
              <a:rPr lang="en-US" sz="1200" b="1" dirty="0" smtClean="0">
                <a:solidFill>
                  <a:srgbClr val="FF0000"/>
                </a:solidFill>
              </a:rPr>
              <a:t>Legislature could regulate interstate trade, strike down laws  that were unconstitutional and  use armed forces to enforce laws.</a:t>
            </a:r>
          </a:p>
        </p:txBody>
      </p:sp>
      <p:sp>
        <p:nvSpPr>
          <p:cNvPr id="7" name="TextBox 6"/>
          <p:cNvSpPr txBox="1"/>
          <p:nvPr/>
        </p:nvSpPr>
        <p:spPr>
          <a:xfrm>
            <a:off x="3200400" y="2057400"/>
            <a:ext cx="2590800" cy="323165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28600" indent="-228600">
              <a:buAutoNum type="arabicPeriod"/>
            </a:pPr>
            <a:r>
              <a:rPr lang="en-US" sz="1200" b="1" dirty="0" smtClean="0">
                <a:solidFill>
                  <a:srgbClr val="7030A0"/>
                </a:solidFill>
              </a:rPr>
              <a:t>How Many Houses &amp; how were reps elected? </a:t>
            </a:r>
            <a:r>
              <a:rPr lang="en-US" sz="1200" b="1" dirty="0" smtClean="0">
                <a:solidFill>
                  <a:srgbClr val="FF0000"/>
                </a:solidFill>
              </a:rPr>
              <a:t>1 House and reps were elected equally.</a:t>
            </a:r>
            <a:endParaRPr lang="en-US" sz="1200" b="1" dirty="0" smtClean="0">
              <a:solidFill>
                <a:srgbClr val="7030A0"/>
              </a:solidFill>
            </a:endParaRPr>
          </a:p>
          <a:p>
            <a:pPr marL="228600" indent="-228600">
              <a:buFontTx/>
              <a:buAutoNum type="arabicPeriod" startAt="2"/>
            </a:pPr>
            <a:r>
              <a:rPr lang="en-US" sz="1200" b="1" dirty="0" smtClean="0">
                <a:solidFill>
                  <a:srgbClr val="7030A0"/>
                </a:solidFill>
              </a:rPr>
              <a:t>How many branches and what was their power? </a:t>
            </a:r>
            <a:r>
              <a:rPr lang="en-US" sz="1200" b="1" dirty="0" smtClean="0">
                <a:solidFill>
                  <a:srgbClr val="FF0000"/>
                </a:solidFill>
              </a:rPr>
              <a:t>3 braches: legislative, executive, Judicial. The legislature appoints people to serve in the executive branch, and executive branch selects the justices for the Supreme Court.</a:t>
            </a:r>
            <a:endParaRPr lang="en-US" sz="1200" b="1" dirty="0" smtClean="0">
              <a:solidFill>
                <a:srgbClr val="7030A0"/>
              </a:solidFill>
            </a:endParaRPr>
          </a:p>
          <a:p>
            <a:pPr marL="228600" indent="-228600">
              <a:buFontTx/>
              <a:buAutoNum type="arabicPeriod" startAt="2"/>
            </a:pPr>
            <a:r>
              <a:rPr lang="en-US" sz="1200" b="1" dirty="0" smtClean="0">
                <a:solidFill>
                  <a:srgbClr val="7030A0"/>
                </a:solidFill>
              </a:rPr>
              <a:t>Other Powers? </a:t>
            </a:r>
            <a:r>
              <a:rPr lang="en-US" sz="1200" b="1" dirty="0" smtClean="0">
                <a:solidFill>
                  <a:srgbClr val="FF0000"/>
                </a:solidFill>
              </a:rPr>
              <a:t>The government could tax &amp; import duties, regulate trade, and state laws would be secondary to laws passed be national government.</a:t>
            </a:r>
          </a:p>
          <a:p>
            <a:pPr marL="228600" indent="-228600"/>
            <a:endParaRPr lang="en-US" sz="1200" b="1" dirty="0" smtClean="0">
              <a:solidFill>
                <a:srgbClr val="FF0000"/>
              </a:solidFill>
            </a:endParaRPr>
          </a:p>
          <a:p>
            <a:pPr marL="228600" indent="-228600"/>
            <a:endParaRPr lang="en-US" sz="1200" b="1" dirty="0" smtClean="0">
              <a:solidFill>
                <a:srgbClr val="7030A0"/>
              </a:solidFill>
            </a:endParaRPr>
          </a:p>
        </p:txBody>
      </p:sp>
      <p:sp>
        <p:nvSpPr>
          <p:cNvPr id="8" name="TextBox 7"/>
          <p:cNvSpPr txBox="1"/>
          <p:nvPr/>
        </p:nvSpPr>
        <p:spPr>
          <a:xfrm>
            <a:off x="6324600" y="2057400"/>
            <a:ext cx="2590800" cy="323165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228600" indent="-228600">
              <a:buAutoNum type="arabicPeriod"/>
            </a:pPr>
            <a:r>
              <a:rPr lang="en-US" sz="1200" b="1" dirty="0" smtClean="0">
                <a:solidFill>
                  <a:srgbClr val="7030A0"/>
                </a:solidFill>
              </a:rPr>
              <a:t>What was the worth of a slave? </a:t>
            </a:r>
            <a:r>
              <a:rPr lang="en-US" sz="1200" b="1" dirty="0" smtClean="0">
                <a:solidFill>
                  <a:srgbClr val="FF0000"/>
                </a:solidFill>
              </a:rPr>
              <a:t>Slaves were counted as 3/5 of a human being .</a:t>
            </a:r>
          </a:p>
          <a:p>
            <a:pPr marL="228600" indent="-228600"/>
            <a:endParaRPr lang="en-US" sz="1200" b="1" dirty="0" smtClean="0">
              <a:solidFill>
                <a:srgbClr val="7030A0"/>
              </a:solidFill>
            </a:endParaRPr>
          </a:p>
          <a:p>
            <a:pPr marL="228600" indent="-228600"/>
            <a:endParaRPr lang="en-US" sz="1200" b="1" dirty="0" smtClean="0">
              <a:solidFill>
                <a:srgbClr val="7030A0"/>
              </a:solidFill>
            </a:endParaRPr>
          </a:p>
          <a:p>
            <a:pPr marL="228600" indent="-228600">
              <a:buAutoNum type="arabicPeriod" startAt="2"/>
            </a:pPr>
            <a:r>
              <a:rPr lang="en-US" sz="1200" b="1" dirty="0" smtClean="0">
                <a:solidFill>
                  <a:srgbClr val="7030A0"/>
                </a:solidFill>
              </a:rPr>
              <a:t>How  did  this make it fair for northern states? </a:t>
            </a:r>
            <a:r>
              <a:rPr lang="en-US" sz="1200" dirty="0" smtClean="0"/>
              <a:t> </a:t>
            </a:r>
            <a:r>
              <a:rPr lang="en-US" sz="1200" b="1" dirty="0" smtClean="0">
                <a:solidFill>
                  <a:srgbClr val="FF0000"/>
                </a:solidFill>
              </a:rPr>
              <a:t>Bigger population in the South so this would balance issue of taxation and representation in Congress.</a:t>
            </a:r>
          </a:p>
          <a:p>
            <a:pPr marL="228600" indent="-228600"/>
            <a:endParaRPr lang="en-US" sz="1200" b="1" dirty="0" smtClean="0">
              <a:solidFill>
                <a:srgbClr val="FF0000"/>
              </a:solidFill>
            </a:endParaRPr>
          </a:p>
          <a:p>
            <a:pPr marL="228600" indent="-228600">
              <a:buAutoNum type="arabicPeriod" startAt="2"/>
            </a:pPr>
            <a:endParaRPr lang="en-US" sz="1200" dirty="0" smtClean="0"/>
          </a:p>
          <a:p>
            <a:pPr marL="228600" indent="-228600"/>
            <a:endParaRPr lang="en-US" sz="1200" dirty="0" smtClean="0"/>
          </a:p>
          <a:p>
            <a:pPr marL="228600" indent="-228600"/>
            <a:endParaRPr lang="en-US" sz="1200" dirty="0" smtClean="0"/>
          </a:p>
          <a:p>
            <a:pPr marL="228600" indent="-228600"/>
            <a:endParaRPr lang="en-US" sz="1200" dirty="0" smtClean="0"/>
          </a:p>
          <a:p>
            <a:pPr marL="228600" indent="-228600"/>
            <a:endParaRPr lang="en-US" sz="1200" dirty="0" smtClean="0"/>
          </a:p>
          <a:p>
            <a:pPr marL="228600" indent="-228600"/>
            <a:endParaRPr lang="en-US" sz="1200" dirty="0"/>
          </a:p>
        </p:txBody>
      </p:sp>
      <p:sp>
        <p:nvSpPr>
          <p:cNvPr id="9" name="TextBox 8"/>
          <p:cNvSpPr txBox="1"/>
          <p:nvPr/>
        </p:nvSpPr>
        <p:spPr>
          <a:xfrm>
            <a:off x="152400" y="5486400"/>
            <a:ext cx="8763000"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1200" b="1" dirty="0" smtClean="0">
                <a:solidFill>
                  <a:srgbClr val="7030A0"/>
                </a:solidFill>
              </a:rPr>
              <a:t>As a result, what compromise helped the convention agree on a draft? What were the ideas behind the compromise? What was the end result and what day &amp; year did the convention approve it?  </a:t>
            </a:r>
            <a:r>
              <a:rPr lang="en-US" sz="1200" b="1" dirty="0" smtClean="0">
                <a:solidFill>
                  <a:srgbClr val="FF0000"/>
                </a:solidFill>
              </a:rPr>
              <a:t>The Connecticut Compromise helped the  framers of the Constitution come to an agreement. This plan suggested representation in the lower house (House of Representatives) based on population and equal representation in the upper house (The Senate). The end result was the draft of the Constitution that was approved by the Constitutional convention on September  17, 1787.</a:t>
            </a:r>
          </a:p>
          <a:p>
            <a:endParaRPr lang="en-US" sz="1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4419600" cy="6096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Protecting Peoples’ Rights:</a:t>
            </a:r>
            <a:br>
              <a:rPr lang="en-US" dirty="0" smtClean="0"/>
            </a:br>
            <a:r>
              <a:rPr lang="en-US" dirty="0" smtClean="0"/>
              <a:t>The Bill of Rights</a:t>
            </a:r>
            <a:endParaRPr lang="en-US" dirty="0"/>
          </a:p>
        </p:txBody>
      </p:sp>
      <p:pic>
        <p:nvPicPr>
          <p:cNvPr id="5" name="Content Placeholder 4" descr="James Madison.jpg">
            <a:hlinkClick r:id="rId2"/>
          </p:cNvPr>
          <p:cNvPicPr>
            <a:picLocks noGrp="1" noChangeAspect="1"/>
          </p:cNvPicPr>
          <p:nvPr>
            <p:ph idx="1"/>
          </p:nvPr>
        </p:nvPicPr>
        <p:blipFill>
          <a:blip r:embed="rId3" cstate="print"/>
          <a:stretch>
            <a:fillRect/>
          </a:stretch>
        </p:blipFill>
        <p:spPr>
          <a:xfrm>
            <a:off x="4876800" y="762000"/>
            <a:ext cx="4038600" cy="5257799"/>
          </a:xfrm>
        </p:spPr>
      </p:pic>
      <p:sp>
        <p:nvSpPr>
          <p:cNvPr id="4" name="Text Placeholder 3"/>
          <p:cNvSpPr>
            <a:spLocks noGrp="1"/>
          </p:cNvSpPr>
          <p:nvPr>
            <p:ph type="body" sz="half" idx="2"/>
          </p:nvPr>
        </p:nvSpPr>
        <p:spPr>
          <a:xfrm>
            <a:off x="152400" y="914400"/>
            <a:ext cx="4648200" cy="56388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*As the constitution had been approved many people still feared that the government would take advantage of their rights.</a:t>
            </a:r>
          </a:p>
          <a:p>
            <a:r>
              <a:rPr lang="en-US" dirty="0" smtClean="0"/>
              <a:t>*James Madison helped create what became known as the Bill of Rights. The Bill of rights were introduced as 12 amendments, but in 1791 Congress approved 10 amendments that would be added to the constitution.</a:t>
            </a:r>
          </a:p>
          <a:p>
            <a:r>
              <a:rPr lang="en-US" sz="1600" b="1" dirty="0" smtClean="0"/>
              <a:t>                   </a:t>
            </a:r>
            <a:r>
              <a:rPr lang="en-US" sz="1600" b="1" u="sng" dirty="0" smtClean="0">
                <a:solidFill>
                  <a:srgbClr val="0070C0"/>
                </a:solidFill>
              </a:rPr>
              <a:t>Bill of Rights</a:t>
            </a:r>
          </a:p>
          <a:p>
            <a:r>
              <a:rPr lang="en-US" sz="1600" b="1" dirty="0" smtClean="0"/>
              <a:t>Amendment I – Freedom of Expression</a:t>
            </a:r>
          </a:p>
          <a:p>
            <a:r>
              <a:rPr lang="en-US" sz="1600" b="1" dirty="0" smtClean="0"/>
              <a:t>Amendment II – Right To bear Arms</a:t>
            </a:r>
          </a:p>
          <a:p>
            <a:r>
              <a:rPr lang="en-US" sz="1600" b="1" dirty="0" smtClean="0"/>
              <a:t>Amendment III – Quartering Troops</a:t>
            </a:r>
          </a:p>
          <a:p>
            <a:r>
              <a:rPr lang="en-US" sz="1600" b="1" dirty="0" smtClean="0"/>
              <a:t>Amendment IV – Unreasonable Search &amp; Seizures</a:t>
            </a:r>
          </a:p>
          <a:p>
            <a:r>
              <a:rPr lang="en-US" sz="1600" b="1" dirty="0" smtClean="0"/>
              <a:t>Amendment V – Due Process of Law</a:t>
            </a:r>
          </a:p>
          <a:p>
            <a:r>
              <a:rPr lang="en-US" sz="1600" b="1" dirty="0" smtClean="0"/>
              <a:t>Amendment VI – Right to A Fair Trial</a:t>
            </a:r>
          </a:p>
          <a:p>
            <a:r>
              <a:rPr lang="en-US" sz="1600" b="1" dirty="0" smtClean="0"/>
              <a:t>Amendment VII – Trial By Jury</a:t>
            </a:r>
          </a:p>
          <a:p>
            <a:r>
              <a:rPr lang="en-US" sz="1600" b="1" dirty="0" smtClean="0"/>
              <a:t>Amendment VIII – Cruel &amp; Unusual Punishment</a:t>
            </a:r>
          </a:p>
          <a:p>
            <a:r>
              <a:rPr lang="en-US" sz="1600" b="1" dirty="0" smtClean="0"/>
              <a:t>Amendment IX – Rights to the People – </a:t>
            </a:r>
            <a:r>
              <a:rPr lang="en-US" sz="1600" b="1" dirty="0" err="1" smtClean="0"/>
              <a:t>Unenumerated</a:t>
            </a:r>
            <a:r>
              <a:rPr lang="en-US" sz="1600" b="1" dirty="0" smtClean="0"/>
              <a:t> Rights</a:t>
            </a:r>
          </a:p>
          <a:p>
            <a:r>
              <a:rPr lang="en-US" sz="1600" b="1" dirty="0" smtClean="0"/>
              <a:t>Amendment X – Rights to the States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70560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2800" dirty="0" smtClean="0"/>
              <a:t>                                 Now It’s Your Turn</a:t>
            </a:r>
            <a:br>
              <a:rPr lang="en-US" sz="2800" dirty="0" smtClean="0"/>
            </a:br>
            <a:r>
              <a:rPr lang="en-US" sz="1200" dirty="0" smtClean="0"/>
              <a:t>Using the information that you have received, partner up with someone and make a Bill of Rights Book. This book should include a title page, and ten pages that gives the name of the amendment, portrays an illustration of the amendment, and gives a brief description of the amendment. The book will be made on the computer and then printed out to present to the class. You can use Google, </a:t>
            </a:r>
            <a:r>
              <a:rPr lang="en-US" sz="1200" dirty="0" smtClean="0">
                <a:hlinkClick r:id="rId2"/>
              </a:rPr>
              <a:t>http://government.mrdonn.org/billofrights.html</a:t>
            </a:r>
            <a:r>
              <a:rPr lang="en-US" sz="1200" dirty="0" smtClean="0"/>
              <a:t>, or </a:t>
            </a:r>
            <a:r>
              <a:rPr lang="en-US" sz="1200" dirty="0" smtClean="0">
                <a:hlinkClick r:id="rId3"/>
              </a:rPr>
              <a:t>http://ratify.constitutioncenter.org/constitution/details_explanation.php?link=154&amp;const=16_amd_09</a:t>
            </a:r>
            <a:r>
              <a:rPr lang="en-US" sz="1200" dirty="0" smtClean="0"/>
              <a:t> to do your research and get pictures. The following is a sample of what you can do:</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200" dirty="0" smtClean="0"/>
              <a:t/>
            </a:r>
            <a:br>
              <a:rPr lang="en-US" sz="12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r>
              <a:rPr lang="en-US" sz="2800" dirty="0" smtClean="0"/>
              <a:t/>
            </a:r>
            <a:br>
              <a:rPr lang="en-US" sz="2800" dirty="0" smtClean="0"/>
            </a:br>
            <a:endParaRPr lang="en-US" sz="2800" dirty="0"/>
          </a:p>
        </p:txBody>
      </p:sp>
      <p:graphicFrame>
        <p:nvGraphicFramePr>
          <p:cNvPr id="3" name="Table 2"/>
          <p:cNvGraphicFramePr>
            <a:graphicFrameLocks noGrp="1"/>
          </p:cNvGraphicFramePr>
          <p:nvPr/>
        </p:nvGraphicFramePr>
        <p:xfrm>
          <a:off x="1371600" y="1905000"/>
          <a:ext cx="6248400" cy="4823460"/>
        </p:xfrm>
        <a:graphic>
          <a:graphicData uri="http://schemas.openxmlformats.org/drawingml/2006/table">
            <a:tbl>
              <a:tblPr firstRow="1" bandRow="1">
                <a:tableStyleId>{5940675A-B579-460E-94D1-54222C63F5DA}</a:tableStyleId>
              </a:tblPr>
              <a:tblGrid>
                <a:gridCol w="1249680"/>
                <a:gridCol w="1249680"/>
                <a:gridCol w="1249680"/>
                <a:gridCol w="1249680"/>
                <a:gridCol w="1249680"/>
              </a:tblGrid>
              <a:tr h="2567976">
                <a:tc>
                  <a:txBody>
                    <a:bodyPr/>
                    <a:lstStyle/>
                    <a:p>
                      <a:pPr algn="ctr"/>
                      <a:r>
                        <a:rPr lang="en-US" sz="1050" dirty="0" smtClean="0"/>
                        <a:t>Bill of Rights</a:t>
                      </a:r>
                    </a:p>
                    <a:p>
                      <a:endParaRPr lang="en-US" sz="1050" dirty="0" smtClean="0"/>
                    </a:p>
                    <a:p>
                      <a:endParaRPr lang="en-US" sz="1050" dirty="0" smtClean="0"/>
                    </a:p>
                    <a:p>
                      <a:endParaRPr lang="en-US" sz="1050" dirty="0" smtClean="0"/>
                    </a:p>
                    <a:p>
                      <a:pPr algn="ctr"/>
                      <a:r>
                        <a:rPr lang="en-US" sz="1050" dirty="0" smtClean="0"/>
                        <a:t>1791</a:t>
                      </a:r>
                    </a:p>
                    <a:p>
                      <a:pPr algn="ctr"/>
                      <a:endParaRPr lang="en-US" sz="1050" dirty="0" smtClean="0"/>
                    </a:p>
                    <a:p>
                      <a:pPr algn="ctr"/>
                      <a:endParaRPr lang="en-US" sz="1050" dirty="0" smtClean="0"/>
                    </a:p>
                    <a:p>
                      <a:pPr algn="ctr"/>
                      <a:endParaRPr lang="en-US" sz="1050" dirty="0" smtClean="0"/>
                    </a:p>
                    <a:p>
                      <a:pPr algn="ctr"/>
                      <a:endParaRPr lang="en-US" sz="1050" dirty="0" smtClean="0"/>
                    </a:p>
                    <a:p>
                      <a:pPr algn="ctr"/>
                      <a:endParaRPr lang="en-US" sz="1050" dirty="0" smtClean="0"/>
                    </a:p>
                    <a:p>
                      <a:pPr algn="ctr"/>
                      <a:endParaRPr lang="en-US" sz="1050" dirty="0" smtClean="0"/>
                    </a:p>
                    <a:p>
                      <a:pPr algn="ctr"/>
                      <a:r>
                        <a:rPr lang="en-US" sz="1050" dirty="0" smtClean="0"/>
                        <a:t>Student Names</a:t>
                      </a:r>
                    </a:p>
                    <a:p>
                      <a:pPr algn="ctr"/>
                      <a:r>
                        <a:rPr lang="en-US" sz="1050" dirty="0" smtClean="0"/>
                        <a:t>Close</a:t>
                      </a:r>
                      <a:r>
                        <a:rPr lang="en-US" sz="1050" baseline="0" dirty="0" smtClean="0"/>
                        <a:t> Up</a:t>
                      </a:r>
                    </a:p>
                    <a:p>
                      <a:pPr algn="ctr"/>
                      <a:r>
                        <a:rPr lang="en-US" sz="1050" baseline="0" dirty="0" smtClean="0"/>
                        <a:t>Region 5</a:t>
                      </a:r>
                      <a:endParaRPr lang="en-US" sz="1050" dirty="0"/>
                    </a:p>
                  </a:txBody>
                  <a:tcPr/>
                </a:tc>
                <a:tc>
                  <a:txBody>
                    <a:bodyPr/>
                    <a:lstStyle/>
                    <a:p>
                      <a:pPr algn="ctr"/>
                      <a:r>
                        <a:rPr lang="en-US" sz="1050" dirty="0" smtClean="0"/>
                        <a:t>Amendment</a:t>
                      </a:r>
                      <a:r>
                        <a:rPr lang="en-US" sz="1050" baseline="0" dirty="0" smtClean="0"/>
                        <a:t> 1</a:t>
                      </a:r>
                    </a:p>
                    <a:p>
                      <a:pPr algn="ctr"/>
                      <a:endParaRPr lang="en-US" sz="1050" baseline="0" dirty="0" smtClean="0"/>
                    </a:p>
                    <a:p>
                      <a:pPr algn="ctr"/>
                      <a:endParaRPr lang="en-US" sz="1050" baseline="0" dirty="0" smtClean="0"/>
                    </a:p>
                    <a:p>
                      <a:pPr algn="ctr"/>
                      <a:r>
                        <a:rPr lang="en-US" sz="1050" baseline="0" dirty="0" smtClean="0"/>
                        <a:t>  </a:t>
                      </a:r>
                    </a:p>
                    <a:p>
                      <a:pPr algn="ctr"/>
                      <a:endParaRPr lang="en-US" sz="1050" baseline="0" dirty="0" smtClean="0"/>
                    </a:p>
                    <a:p>
                      <a:pPr algn="ctr"/>
                      <a:endParaRPr lang="en-US" sz="1050" baseline="0" dirty="0" smtClean="0"/>
                    </a:p>
                    <a:p>
                      <a:pPr algn="ctr"/>
                      <a:endParaRPr lang="en-US" sz="1050" baseline="0" dirty="0" smtClean="0"/>
                    </a:p>
                    <a:p>
                      <a:pPr algn="ctr"/>
                      <a:r>
                        <a:rPr lang="en-US" sz="1050" baseline="0" dirty="0" smtClean="0"/>
                        <a:t> (picture)</a:t>
                      </a:r>
                    </a:p>
                    <a:p>
                      <a:pPr algn="ctr"/>
                      <a:endParaRPr lang="en-US" sz="1050" baseline="0" dirty="0" smtClean="0"/>
                    </a:p>
                    <a:p>
                      <a:pPr algn="ctr"/>
                      <a:endParaRPr lang="en-US" sz="1050" baseline="0" dirty="0" smtClean="0"/>
                    </a:p>
                    <a:p>
                      <a:pPr algn="l"/>
                      <a:endParaRPr lang="en-US" sz="1050" baseline="0" dirty="0" smtClean="0"/>
                    </a:p>
                    <a:p>
                      <a:pPr algn="l"/>
                      <a:endParaRPr lang="en-US" sz="1050" baseline="0" dirty="0" smtClean="0"/>
                    </a:p>
                    <a:p>
                      <a:pPr algn="l"/>
                      <a:r>
                        <a:rPr lang="en-US" sz="1050" baseline="0" dirty="0" smtClean="0"/>
                        <a:t>Brief description of Amendment</a:t>
                      </a:r>
                      <a:endParaRPr lang="en-US" sz="1050" dirty="0"/>
                    </a:p>
                  </a:txBody>
                  <a:tcPr/>
                </a:tc>
                <a:tc>
                  <a:txBody>
                    <a:bodyPr/>
                    <a:lstStyle/>
                    <a:p>
                      <a:pPr algn="ctr"/>
                      <a:r>
                        <a:rPr lang="en-US" sz="1050" dirty="0" smtClean="0"/>
                        <a:t>Amendment</a:t>
                      </a:r>
                      <a:r>
                        <a:rPr lang="en-US" sz="1050" baseline="0" dirty="0" smtClean="0"/>
                        <a:t> 2</a:t>
                      </a:r>
                    </a:p>
                    <a:p>
                      <a:pPr algn="ctr"/>
                      <a:endParaRPr lang="en-US" sz="1050" baseline="0" dirty="0" smtClean="0"/>
                    </a:p>
                    <a:p>
                      <a:pPr algn="ctr"/>
                      <a:endParaRPr lang="en-US" sz="1050" baseline="0" dirty="0" smtClean="0"/>
                    </a:p>
                    <a:p>
                      <a:pPr algn="ctr"/>
                      <a:r>
                        <a:rPr lang="en-US" sz="1050" baseline="0" dirty="0" smtClean="0"/>
                        <a:t>  </a:t>
                      </a:r>
                    </a:p>
                    <a:p>
                      <a:pPr algn="ctr"/>
                      <a:endParaRPr lang="en-US" sz="1050" baseline="0" dirty="0" smtClean="0"/>
                    </a:p>
                    <a:p>
                      <a:pPr algn="ctr"/>
                      <a:r>
                        <a:rPr lang="en-US" sz="1050" baseline="0" dirty="0" smtClean="0"/>
                        <a:t> </a:t>
                      </a:r>
                    </a:p>
                    <a:p>
                      <a:pPr algn="ctr"/>
                      <a:endParaRPr lang="en-US" sz="1050" baseline="0" dirty="0" smtClean="0"/>
                    </a:p>
                    <a:p>
                      <a:pPr algn="ctr"/>
                      <a:r>
                        <a:rPr lang="en-US" sz="1050" baseline="0" dirty="0" smtClean="0"/>
                        <a:t>(picture)</a:t>
                      </a:r>
                    </a:p>
                    <a:p>
                      <a:pPr algn="ctr"/>
                      <a:endParaRPr lang="en-US" sz="1050" baseline="0" dirty="0" smtClean="0"/>
                    </a:p>
                    <a:p>
                      <a:pPr algn="ctr"/>
                      <a:endParaRPr lang="en-US" sz="1050" baseline="0" dirty="0" smtClean="0"/>
                    </a:p>
                    <a:p>
                      <a:pPr algn="l"/>
                      <a:endParaRPr lang="en-US" sz="1050" baseline="0" dirty="0" smtClean="0"/>
                    </a:p>
                    <a:p>
                      <a:pPr algn="l"/>
                      <a:endParaRPr lang="en-US" sz="1050" baseline="0" dirty="0" smtClean="0"/>
                    </a:p>
                    <a:p>
                      <a:pPr algn="l"/>
                      <a:r>
                        <a:rPr lang="en-US" sz="1050" baseline="0" dirty="0" smtClean="0"/>
                        <a:t>Brief description of Amendment</a:t>
                      </a:r>
                      <a:endParaRPr lang="en-US" sz="1050" dirty="0" smtClean="0"/>
                    </a:p>
                    <a:p>
                      <a:endParaRPr lang="en-US" sz="1050" dirty="0"/>
                    </a:p>
                  </a:txBody>
                  <a:tcPr/>
                </a:tc>
                <a:tc>
                  <a:txBody>
                    <a:bodyPr/>
                    <a:lstStyle/>
                    <a:p>
                      <a:pPr algn="ctr"/>
                      <a:r>
                        <a:rPr lang="en-US" sz="1050" dirty="0" smtClean="0"/>
                        <a:t>Amendment</a:t>
                      </a:r>
                      <a:r>
                        <a:rPr lang="en-US" sz="1050" baseline="0" dirty="0" smtClean="0"/>
                        <a:t> 3</a:t>
                      </a:r>
                    </a:p>
                    <a:p>
                      <a:pPr algn="ctr"/>
                      <a:endParaRPr lang="en-US" sz="1050" baseline="0" dirty="0" smtClean="0"/>
                    </a:p>
                    <a:p>
                      <a:pPr algn="ctr"/>
                      <a:endParaRPr lang="en-US" sz="1050" baseline="0" dirty="0" smtClean="0"/>
                    </a:p>
                    <a:p>
                      <a:pPr algn="ctr"/>
                      <a:r>
                        <a:rPr lang="en-US" sz="1050" baseline="0" dirty="0" smtClean="0"/>
                        <a:t>  </a:t>
                      </a:r>
                    </a:p>
                    <a:p>
                      <a:pPr algn="ctr"/>
                      <a:endParaRPr lang="en-US" sz="1050" baseline="0" dirty="0" smtClean="0"/>
                    </a:p>
                    <a:p>
                      <a:pPr algn="ctr"/>
                      <a:endParaRPr lang="en-US" sz="1050" baseline="0" dirty="0" smtClean="0"/>
                    </a:p>
                    <a:p>
                      <a:pPr algn="ctr"/>
                      <a:endParaRPr lang="en-US" sz="1050" baseline="0" dirty="0" smtClean="0"/>
                    </a:p>
                    <a:p>
                      <a:pPr algn="ctr"/>
                      <a:r>
                        <a:rPr lang="en-US" sz="1050" baseline="0" dirty="0" smtClean="0"/>
                        <a:t> (picture)</a:t>
                      </a:r>
                    </a:p>
                    <a:p>
                      <a:pPr algn="ctr"/>
                      <a:endParaRPr lang="en-US" sz="1050" baseline="0" dirty="0" smtClean="0"/>
                    </a:p>
                    <a:p>
                      <a:pPr algn="ctr"/>
                      <a:endParaRPr lang="en-US" sz="1050" baseline="0" dirty="0" smtClean="0"/>
                    </a:p>
                    <a:p>
                      <a:pPr algn="l"/>
                      <a:endParaRPr lang="en-US" sz="1050" baseline="0" dirty="0" smtClean="0"/>
                    </a:p>
                    <a:p>
                      <a:pPr algn="l"/>
                      <a:endParaRPr lang="en-US" sz="1050" baseline="0" dirty="0" smtClean="0"/>
                    </a:p>
                    <a:p>
                      <a:pPr algn="l"/>
                      <a:r>
                        <a:rPr lang="en-US" sz="1050" baseline="0" dirty="0" smtClean="0"/>
                        <a:t>Brief description of Amendment</a:t>
                      </a:r>
                      <a:endParaRPr lang="en-US" sz="1050" dirty="0" smtClean="0"/>
                    </a:p>
                    <a:p>
                      <a:endParaRPr lang="en-US" sz="1050" dirty="0" smtClean="0"/>
                    </a:p>
                    <a:p>
                      <a:endParaRPr lang="en-US" sz="1050" dirty="0"/>
                    </a:p>
                  </a:txBody>
                  <a:tcPr/>
                </a:tc>
                <a:tc>
                  <a:txBody>
                    <a:bodyPr/>
                    <a:lstStyle/>
                    <a:p>
                      <a:pPr algn="ctr"/>
                      <a:r>
                        <a:rPr lang="en-US" sz="1050" dirty="0" smtClean="0"/>
                        <a:t>Amendment</a:t>
                      </a:r>
                      <a:r>
                        <a:rPr lang="en-US" sz="1050" baseline="0" dirty="0" smtClean="0"/>
                        <a:t> 4</a:t>
                      </a:r>
                    </a:p>
                    <a:p>
                      <a:pPr algn="ctr"/>
                      <a:endParaRPr lang="en-US" sz="1050" baseline="0" dirty="0" smtClean="0"/>
                    </a:p>
                    <a:p>
                      <a:pPr algn="ctr"/>
                      <a:endParaRPr lang="en-US" sz="1050" baseline="0" dirty="0" smtClean="0"/>
                    </a:p>
                    <a:p>
                      <a:pPr algn="ctr"/>
                      <a:r>
                        <a:rPr lang="en-US" sz="1050" baseline="0" dirty="0" smtClean="0"/>
                        <a:t>  </a:t>
                      </a:r>
                    </a:p>
                    <a:p>
                      <a:pPr algn="ctr"/>
                      <a:endParaRPr lang="en-US" sz="1050" baseline="0" dirty="0" smtClean="0"/>
                    </a:p>
                    <a:p>
                      <a:pPr algn="ctr"/>
                      <a:endParaRPr lang="en-US" sz="1050" baseline="0" dirty="0" smtClean="0"/>
                    </a:p>
                    <a:p>
                      <a:pPr algn="ctr"/>
                      <a:endParaRPr lang="en-US" sz="1050" baseline="0" dirty="0" smtClean="0"/>
                    </a:p>
                    <a:p>
                      <a:pPr algn="ctr"/>
                      <a:r>
                        <a:rPr lang="en-US" sz="1050" baseline="0" dirty="0" smtClean="0"/>
                        <a:t> (picture)</a:t>
                      </a:r>
                    </a:p>
                    <a:p>
                      <a:pPr algn="ctr"/>
                      <a:endParaRPr lang="en-US" sz="1050" baseline="0" dirty="0" smtClean="0"/>
                    </a:p>
                    <a:p>
                      <a:pPr algn="ctr"/>
                      <a:endParaRPr lang="en-US" sz="1050" baseline="0" dirty="0" smtClean="0"/>
                    </a:p>
                    <a:p>
                      <a:pPr algn="ctr"/>
                      <a:endParaRPr lang="en-US" sz="1050" baseline="0" dirty="0" smtClean="0"/>
                    </a:p>
                    <a:p>
                      <a:pPr algn="ctr"/>
                      <a:endParaRPr lang="en-US" sz="1050" baseline="0" dirty="0" smtClean="0"/>
                    </a:p>
                    <a:p>
                      <a:pPr algn="l"/>
                      <a:r>
                        <a:rPr lang="en-US" sz="1050" baseline="0" dirty="0" smtClean="0"/>
                        <a:t>Brief description of Amendment</a:t>
                      </a:r>
                      <a:endParaRPr lang="en-US" sz="1050" dirty="0" smtClean="0"/>
                    </a:p>
                  </a:txBody>
                  <a:tcPr/>
                </a:tc>
              </a:tr>
              <a:tr h="2103084">
                <a:tc>
                  <a:txBody>
                    <a:bodyPr/>
                    <a:lstStyle/>
                    <a:p>
                      <a:pPr algn="ctr"/>
                      <a:r>
                        <a:rPr lang="en-US" sz="1050" dirty="0" smtClean="0"/>
                        <a:t>Amendment</a:t>
                      </a:r>
                      <a:r>
                        <a:rPr lang="en-US" sz="1050" baseline="0" dirty="0" smtClean="0"/>
                        <a:t> 5</a:t>
                      </a:r>
                    </a:p>
                    <a:p>
                      <a:pPr algn="ctr"/>
                      <a:endParaRPr lang="en-US" sz="1050" baseline="0" dirty="0" smtClean="0"/>
                    </a:p>
                    <a:p>
                      <a:pPr algn="ctr"/>
                      <a:endParaRPr lang="en-US" sz="1050" baseline="0" dirty="0" smtClean="0"/>
                    </a:p>
                    <a:p>
                      <a:pPr algn="ctr"/>
                      <a:r>
                        <a:rPr lang="en-US" sz="1050" baseline="0" dirty="0" smtClean="0"/>
                        <a:t>  </a:t>
                      </a:r>
                    </a:p>
                    <a:p>
                      <a:pPr algn="ctr"/>
                      <a:endParaRPr lang="en-US" sz="1050" baseline="0" dirty="0" smtClean="0"/>
                    </a:p>
                    <a:p>
                      <a:pPr algn="ctr"/>
                      <a:r>
                        <a:rPr lang="en-US" sz="1050" baseline="0" dirty="0" smtClean="0"/>
                        <a:t> (picture)</a:t>
                      </a:r>
                    </a:p>
                    <a:p>
                      <a:pPr algn="ctr"/>
                      <a:endParaRPr lang="en-US" sz="1050" baseline="0" dirty="0" smtClean="0"/>
                    </a:p>
                    <a:p>
                      <a:pPr algn="ctr"/>
                      <a:endParaRPr lang="en-US" sz="1050" baseline="0" dirty="0" smtClean="0"/>
                    </a:p>
                    <a:p>
                      <a:pPr algn="l"/>
                      <a:endParaRPr lang="en-US" sz="1050" baseline="0" dirty="0" smtClean="0"/>
                    </a:p>
                    <a:p>
                      <a:pPr algn="l"/>
                      <a:endParaRPr lang="en-US" sz="1050" baseline="0" dirty="0" smtClean="0"/>
                    </a:p>
                    <a:p>
                      <a:pPr algn="l"/>
                      <a:r>
                        <a:rPr lang="en-US" sz="1050" baseline="0" dirty="0" smtClean="0"/>
                        <a:t>Brief description of Amendment</a:t>
                      </a:r>
                      <a:endParaRPr lang="en-US" sz="1050" dirty="0" smtClean="0"/>
                    </a:p>
                    <a:p>
                      <a:endParaRPr lang="en-US" sz="1050" dirty="0"/>
                    </a:p>
                  </a:txBody>
                  <a:tcPr/>
                </a:tc>
                <a:tc>
                  <a:txBody>
                    <a:bodyPr/>
                    <a:lstStyle/>
                    <a:p>
                      <a:pPr algn="ctr"/>
                      <a:r>
                        <a:rPr lang="en-US" sz="1050" dirty="0" smtClean="0"/>
                        <a:t>Amendment</a:t>
                      </a:r>
                      <a:r>
                        <a:rPr lang="en-US" sz="1050" baseline="0" dirty="0" smtClean="0"/>
                        <a:t> 6</a:t>
                      </a:r>
                    </a:p>
                    <a:p>
                      <a:pPr algn="ctr"/>
                      <a:endParaRPr lang="en-US" sz="1050" baseline="0" dirty="0" smtClean="0"/>
                    </a:p>
                    <a:p>
                      <a:pPr algn="ctr"/>
                      <a:endParaRPr lang="en-US" sz="1050" baseline="0" dirty="0" smtClean="0"/>
                    </a:p>
                    <a:p>
                      <a:pPr algn="ctr"/>
                      <a:r>
                        <a:rPr lang="en-US" sz="1050" baseline="0" dirty="0" smtClean="0"/>
                        <a:t>  </a:t>
                      </a:r>
                    </a:p>
                    <a:p>
                      <a:pPr algn="ctr"/>
                      <a:endParaRPr lang="en-US" sz="1050" baseline="0" dirty="0" smtClean="0"/>
                    </a:p>
                    <a:p>
                      <a:pPr algn="ctr"/>
                      <a:r>
                        <a:rPr lang="en-US" sz="1050" baseline="0" dirty="0" smtClean="0"/>
                        <a:t> (picture)</a:t>
                      </a:r>
                    </a:p>
                    <a:p>
                      <a:pPr algn="ctr"/>
                      <a:endParaRPr lang="en-US" sz="1050" baseline="0" dirty="0" smtClean="0"/>
                    </a:p>
                    <a:p>
                      <a:pPr algn="ctr"/>
                      <a:endParaRPr lang="en-US" sz="1050" baseline="0" dirty="0" smtClean="0"/>
                    </a:p>
                    <a:p>
                      <a:pPr algn="l"/>
                      <a:endParaRPr lang="en-US" sz="1050" baseline="0" dirty="0" smtClean="0"/>
                    </a:p>
                    <a:p>
                      <a:pPr algn="l"/>
                      <a:endParaRPr lang="en-US" sz="1050" baseline="0" dirty="0" smtClean="0"/>
                    </a:p>
                    <a:p>
                      <a:pPr algn="l"/>
                      <a:r>
                        <a:rPr lang="en-US" sz="1050" baseline="0" dirty="0" smtClean="0"/>
                        <a:t>Brief description of Amendment</a:t>
                      </a:r>
                      <a:endParaRPr lang="en-US" sz="1050" dirty="0" smtClean="0"/>
                    </a:p>
                    <a:p>
                      <a:endParaRPr lang="en-US" sz="1050" dirty="0"/>
                    </a:p>
                  </a:txBody>
                  <a:tcPr/>
                </a:tc>
                <a:tc>
                  <a:txBody>
                    <a:bodyPr/>
                    <a:lstStyle/>
                    <a:p>
                      <a:pPr algn="ctr"/>
                      <a:r>
                        <a:rPr lang="en-US" sz="1050" dirty="0" smtClean="0"/>
                        <a:t>Amendment</a:t>
                      </a:r>
                      <a:r>
                        <a:rPr lang="en-US" sz="1050" baseline="0" dirty="0" smtClean="0"/>
                        <a:t> 7</a:t>
                      </a:r>
                    </a:p>
                    <a:p>
                      <a:pPr algn="ctr"/>
                      <a:endParaRPr lang="en-US" sz="1050" baseline="0" dirty="0" smtClean="0"/>
                    </a:p>
                    <a:p>
                      <a:pPr algn="ctr"/>
                      <a:endParaRPr lang="en-US" sz="1050" baseline="0" dirty="0" smtClean="0"/>
                    </a:p>
                    <a:p>
                      <a:pPr algn="ctr"/>
                      <a:r>
                        <a:rPr lang="en-US" sz="1050" baseline="0" dirty="0" smtClean="0"/>
                        <a:t>  </a:t>
                      </a:r>
                    </a:p>
                    <a:p>
                      <a:pPr algn="ctr"/>
                      <a:endParaRPr lang="en-US" sz="1050" baseline="0" dirty="0" smtClean="0"/>
                    </a:p>
                    <a:p>
                      <a:pPr algn="ctr"/>
                      <a:r>
                        <a:rPr lang="en-US" sz="1050" baseline="0" dirty="0" smtClean="0"/>
                        <a:t> (picture)</a:t>
                      </a:r>
                    </a:p>
                    <a:p>
                      <a:pPr algn="ctr"/>
                      <a:endParaRPr lang="en-US" sz="1050" baseline="0" dirty="0" smtClean="0"/>
                    </a:p>
                    <a:p>
                      <a:pPr algn="ctr"/>
                      <a:endParaRPr lang="en-US" sz="1050" baseline="0" dirty="0" smtClean="0"/>
                    </a:p>
                    <a:p>
                      <a:pPr algn="l"/>
                      <a:endParaRPr lang="en-US" sz="1050" baseline="0" dirty="0" smtClean="0"/>
                    </a:p>
                    <a:p>
                      <a:pPr algn="l"/>
                      <a:endParaRPr lang="en-US" sz="1050" baseline="0" dirty="0" smtClean="0"/>
                    </a:p>
                    <a:p>
                      <a:pPr algn="l"/>
                      <a:r>
                        <a:rPr lang="en-US" sz="1050" baseline="0" dirty="0" smtClean="0"/>
                        <a:t>Brief description of Amendment</a:t>
                      </a:r>
                      <a:endParaRPr lang="en-US" sz="1050" dirty="0" smtClean="0"/>
                    </a:p>
                    <a:p>
                      <a:endParaRPr lang="en-US" sz="1050" dirty="0"/>
                    </a:p>
                  </a:txBody>
                  <a:tcPr/>
                </a:tc>
                <a:tc>
                  <a:txBody>
                    <a:bodyPr/>
                    <a:lstStyle/>
                    <a:p>
                      <a:pPr algn="ctr"/>
                      <a:r>
                        <a:rPr lang="en-US" sz="1050" dirty="0" smtClean="0"/>
                        <a:t>Amendment</a:t>
                      </a:r>
                      <a:r>
                        <a:rPr lang="en-US" sz="1050" baseline="0" dirty="0" smtClean="0"/>
                        <a:t> 8</a:t>
                      </a:r>
                    </a:p>
                    <a:p>
                      <a:pPr algn="ctr"/>
                      <a:endParaRPr lang="en-US" sz="1050" baseline="0" dirty="0" smtClean="0"/>
                    </a:p>
                    <a:p>
                      <a:pPr algn="ctr"/>
                      <a:endParaRPr lang="en-US" sz="1050" baseline="0" dirty="0" smtClean="0"/>
                    </a:p>
                    <a:p>
                      <a:pPr algn="ctr"/>
                      <a:r>
                        <a:rPr lang="en-US" sz="1050" baseline="0" dirty="0" smtClean="0"/>
                        <a:t>  </a:t>
                      </a:r>
                    </a:p>
                    <a:p>
                      <a:pPr algn="ctr"/>
                      <a:endParaRPr lang="en-US" sz="1050" baseline="0" dirty="0" smtClean="0"/>
                    </a:p>
                    <a:p>
                      <a:pPr algn="ctr"/>
                      <a:r>
                        <a:rPr lang="en-US" sz="1050" baseline="0" dirty="0" smtClean="0"/>
                        <a:t> (picture)</a:t>
                      </a:r>
                    </a:p>
                    <a:p>
                      <a:pPr algn="ctr"/>
                      <a:endParaRPr lang="en-US" sz="1050" baseline="0" dirty="0" smtClean="0"/>
                    </a:p>
                    <a:p>
                      <a:pPr algn="ctr"/>
                      <a:endParaRPr lang="en-US" sz="1050" baseline="0" dirty="0" smtClean="0"/>
                    </a:p>
                    <a:p>
                      <a:pPr algn="l"/>
                      <a:endParaRPr lang="en-US" sz="1050" baseline="0" dirty="0" smtClean="0"/>
                    </a:p>
                    <a:p>
                      <a:pPr algn="l"/>
                      <a:endParaRPr lang="en-US" sz="1050" baseline="0" dirty="0" smtClean="0"/>
                    </a:p>
                    <a:p>
                      <a:pPr algn="l"/>
                      <a:r>
                        <a:rPr lang="en-US" sz="1050" baseline="0" dirty="0" smtClean="0"/>
                        <a:t>Brief description of Amendment</a:t>
                      </a:r>
                      <a:endParaRPr lang="en-US" sz="1050" dirty="0" smtClean="0"/>
                    </a:p>
                    <a:p>
                      <a:endParaRPr lang="en-US" sz="1050" dirty="0"/>
                    </a:p>
                  </a:txBody>
                  <a:tcPr/>
                </a:tc>
                <a:tc>
                  <a:txBody>
                    <a:bodyPr/>
                    <a:lstStyle/>
                    <a:p>
                      <a:pPr algn="ctr"/>
                      <a:r>
                        <a:rPr lang="en-US" sz="1050" dirty="0" smtClean="0"/>
                        <a:t>Amendment</a:t>
                      </a:r>
                      <a:r>
                        <a:rPr lang="en-US" sz="1050" baseline="0" dirty="0" smtClean="0"/>
                        <a:t> 9</a:t>
                      </a:r>
                    </a:p>
                    <a:p>
                      <a:pPr algn="ctr"/>
                      <a:endParaRPr lang="en-US" sz="1050" baseline="0" dirty="0" smtClean="0"/>
                    </a:p>
                    <a:p>
                      <a:pPr algn="ctr"/>
                      <a:endParaRPr lang="en-US" sz="1050" baseline="0" dirty="0" smtClean="0"/>
                    </a:p>
                    <a:p>
                      <a:pPr algn="ctr"/>
                      <a:r>
                        <a:rPr lang="en-US" sz="1050" baseline="0" dirty="0" smtClean="0"/>
                        <a:t>  </a:t>
                      </a:r>
                    </a:p>
                    <a:p>
                      <a:pPr algn="ctr"/>
                      <a:endParaRPr lang="en-US" sz="1050" baseline="0" dirty="0" smtClean="0"/>
                    </a:p>
                    <a:p>
                      <a:pPr algn="ctr"/>
                      <a:r>
                        <a:rPr lang="en-US" sz="1050" baseline="0" dirty="0" smtClean="0"/>
                        <a:t> (picture)</a:t>
                      </a:r>
                    </a:p>
                    <a:p>
                      <a:pPr algn="ctr"/>
                      <a:endParaRPr lang="en-US" sz="1050" baseline="0" dirty="0" smtClean="0"/>
                    </a:p>
                    <a:p>
                      <a:pPr algn="ctr"/>
                      <a:endParaRPr lang="en-US" sz="1050" baseline="0" dirty="0" smtClean="0"/>
                    </a:p>
                    <a:p>
                      <a:pPr algn="l"/>
                      <a:endParaRPr lang="en-US" sz="1050" baseline="0" dirty="0" smtClean="0"/>
                    </a:p>
                    <a:p>
                      <a:pPr algn="l"/>
                      <a:endParaRPr lang="en-US" sz="1050" baseline="0" dirty="0" smtClean="0"/>
                    </a:p>
                    <a:p>
                      <a:pPr algn="l"/>
                      <a:r>
                        <a:rPr lang="en-US" sz="1050" baseline="0" dirty="0" smtClean="0"/>
                        <a:t>Brief description of Amendment</a:t>
                      </a:r>
                      <a:endParaRPr lang="en-US" sz="1050" dirty="0" smtClean="0"/>
                    </a:p>
                    <a:p>
                      <a:endParaRPr lang="en-US" sz="1050" dirty="0"/>
                    </a:p>
                  </a:txBody>
                  <a:tcPr/>
                </a:tc>
              </a:tr>
            </a:tbl>
          </a:graphicData>
        </a:graphic>
      </p:graphicFrame>
      <p:graphicFrame>
        <p:nvGraphicFramePr>
          <p:cNvPr id="4" name="Table 3"/>
          <p:cNvGraphicFramePr>
            <a:graphicFrameLocks noGrp="1"/>
          </p:cNvGraphicFramePr>
          <p:nvPr/>
        </p:nvGraphicFramePr>
        <p:xfrm>
          <a:off x="7620000" y="4572000"/>
          <a:ext cx="1295400" cy="2171700"/>
        </p:xfrm>
        <a:graphic>
          <a:graphicData uri="http://schemas.openxmlformats.org/drawingml/2006/table">
            <a:tbl>
              <a:tblPr firstRow="1" bandRow="1">
                <a:tableStyleId>{5940675A-B579-460E-94D1-54222C63F5DA}</a:tableStyleId>
              </a:tblPr>
              <a:tblGrid>
                <a:gridCol w="1295400"/>
              </a:tblGrid>
              <a:tr h="2133600">
                <a:tc>
                  <a:txBody>
                    <a:bodyPr/>
                    <a:lstStyle/>
                    <a:p>
                      <a:pPr algn="ctr"/>
                      <a:r>
                        <a:rPr lang="en-US" sz="1050" dirty="0" smtClean="0"/>
                        <a:t>Amendment</a:t>
                      </a:r>
                      <a:r>
                        <a:rPr lang="en-US" sz="1050" baseline="0" dirty="0" smtClean="0"/>
                        <a:t> 10</a:t>
                      </a:r>
                    </a:p>
                    <a:p>
                      <a:pPr algn="ctr"/>
                      <a:endParaRPr lang="en-US" sz="1050" baseline="0" dirty="0" smtClean="0"/>
                    </a:p>
                    <a:p>
                      <a:pPr algn="ctr"/>
                      <a:endParaRPr lang="en-US" sz="1050" baseline="0" dirty="0" smtClean="0"/>
                    </a:p>
                    <a:p>
                      <a:pPr algn="ctr"/>
                      <a:r>
                        <a:rPr lang="en-US" sz="1050" baseline="0" dirty="0" smtClean="0"/>
                        <a:t>  </a:t>
                      </a:r>
                    </a:p>
                    <a:p>
                      <a:pPr algn="ctr"/>
                      <a:endParaRPr lang="en-US" sz="1050" baseline="0" dirty="0" smtClean="0"/>
                    </a:p>
                    <a:p>
                      <a:pPr algn="ctr"/>
                      <a:r>
                        <a:rPr lang="en-US" sz="1050" baseline="0" dirty="0" smtClean="0"/>
                        <a:t> (picture)</a:t>
                      </a:r>
                    </a:p>
                    <a:p>
                      <a:pPr algn="ctr"/>
                      <a:endParaRPr lang="en-US" sz="1050" baseline="0" dirty="0" smtClean="0"/>
                    </a:p>
                    <a:p>
                      <a:pPr algn="ctr"/>
                      <a:endParaRPr lang="en-US" sz="1050" baseline="0" dirty="0" smtClean="0"/>
                    </a:p>
                    <a:p>
                      <a:pPr algn="l"/>
                      <a:endParaRPr lang="en-US" sz="1050" baseline="0" dirty="0" smtClean="0"/>
                    </a:p>
                    <a:p>
                      <a:pPr algn="l"/>
                      <a:endParaRPr lang="en-US" sz="1050" baseline="0" dirty="0" smtClean="0"/>
                    </a:p>
                    <a:p>
                      <a:pPr algn="l"/>
                      <a:r>
                        <a:rPr lang="en-US" sz="1050" baseline="0" dirty="0" smtClean="0"/>
                        <a:t>Brief description of Amendment</a:t>
                      </a:r>
                      <a:endParaRPr lang="en-US" sz="1050" dirty="0" smtClean="0"/>
                    </a:p>
                    <a:p>
                      <a:endParaRPr lang="en-US" sz="1050" dirty="0" smtClean="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1299</Words>
  <Application>Microsoft Office PowerPoint</Application>
  <PresentationFormat>On-screen Show (4:3)</PresentationFormat>
  <Paragraphs>273</Paragraphs>
  <Slides>9</Slides>
  <Notes>0</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Review of Past Lesson</vt:lpstr>
      <vt:lpstr>Review of Past Lesson</vt:lpstr>
      <vt:lpstr>Road to the Constitution</vt:lpstr>
      <vt:lpstr>Road to the constitution continued…</vt:lpstr>
      <vt:lpstr>                                Show Me What You Know? Use the clues to fill in what you know about the creation of the Constitution. We will review together in 10 minutes.</vt:lpstr>
      <vt:lpstr>                                Show Me What You Know? Use the clues to fill in what you know about the creation of the Constitution. We will review together in 10 minutes.</vt:lpstr>
      <vt:lpstr>Protecting Peoples’ Rights: The Bill of Rights</vt:lpstr>
      <vt:lpstr>                                 Now It’s Your Turn Using the information that you have received, partner up with someone and make a Bill of Rights Book. This book should include a title page, and ten pages that gives the name of the amendment, portrays an illustration of the amendment, and gives a brief description of the amendment. The book will be made on the computer and then printed out to present to the class. You can use Google, http://government.mrdonn.org/billofrights.html, or http://ratify.constitutioncenter.org/constitution/details_explanation.php?link=154&amp;const=16_amd_09 to do your research and get pictures. The following is a sample of what you can do:                   </vt:lpstr>
    </vt:vector>
  </TitlesOfParts>
  <Company>DJUHSD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Up  Day 2</dc:title>
  <dc:creator>jgonzalez</dc:creator>
  <cp:lastModifiedBy>jgonzalez</cp:lastModifiedBy>
  <cp:revision>120</cp:revision>
  <dcterms:created xsi:type="dcterms:W3CDTF">2011-02-16T17:37:46Z</dcterms:created>
  <dcterms:modified xsi:type="dcterms:W3CDTF">2011-03-21T16:37:28Z</dcterms:modified>
</cp:coreProperties>
</file>