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0" r:id="rId3"/>
    <p:sldId id="261" r:id="rId4"/>
    <p:sldId id="270" r:id="rId5"/>
    <p:sldId id="269" r:id="rId6"/>
    <p:sldId id="272" r:id="rId7"/>
    <p:sldId id="278" r:id="rId8"/>
    <p:sldId id="277" r:id="rId9"/>
    <p:sldId id="276" r:id="rId10"/>
    <p:sldId id="275" r:id="rId11"/>
    <p:sldId id="274" r:id="rId12"/>
    <p:sldId id="281" r:id="rId13"/>
    <p:sldId id="282" r:id="rId14"/>
    <p:sldId id="283" r:id="rId15"/>
    <p:sldId id="28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F20859C-DA1B-441D-B8B4-BBE687672CB1}" type="datetimeFigureOut">
              <a:rPr lang="en-US"/>
              <a:pPr>
                <a:defRPr/>
              </a:pPr>
              <a:t>3/21/2011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54A695E-5985-43A5-9718-0801AB42B87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FFFD52-7535-47A7-B745-587F3DA8973A}" type="datetimeFigureOut">
              <a:rPr lang="en-US"/>
              <a:pPr>
                <a:defRPr/>
              </a:pPr>
              <a:t>3/21/2011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D9AD65-9903-485C-A812-3545439EECE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3D10A3-A49F-4685-A5DE-3FF68F2720D9}" type="datetimeFigureOut">
              <a:rPr lang="en-US"/>
              <a:pPr>
                <a:defRPr/>
              </a:pPr>
              <a:t>3/21/2011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336924-3EC0-4771-820C-B25891DC0FF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B19514-6C9A-47CD-A96F-6D9392C272EA}" type="datetimeFigureOut">
              <a:rPr lang="en-US"/>
              <a:pPr>
                <a:defRPr/>
              </a:pPr>
              <a:t>3/21/2011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F6AB47-D370-4817-BAB6-46FA1F9B6FE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C79A53-00A2-446E-8A4D-5FFF45B84138}" type="datetimeFigureOut">
              <a:rPr lang="en-US"/>
              <a:pPr>
                <a:defRPr/>
              </a:pPr>
              <a:t>3/21/2011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4C96F3-6E47-488F-91BF-AEB4F6DB699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D70C9E-0474-4522-BE59-AA22A220CD98}" type="datetimeFigureOut">
              <a:rPr lang="en-US"/>
              <a:pPr>
                <a:defRPr/>
              </a:pPr>
              <a:t>3/21/2011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51F38D-6227-4879-8C7B-BF2B4AA4C49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72E203-6681-44F7-B569-9A0F28961705}" type="datetimeFigureOut">
              <a:rPr lang="en-US"/>
              <a:pPr>
                <a:defRPr/>
              </a:pPr>
              <a:t>3/21/2011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2FB61D-0235-4509-9789-7A5EA53A91E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ADC284-F5B6-4549-95A5-C0C97B837D39}" type="datetimeFigureOut">
              <a:rPr lang="en-US"/>
              <a:pPr>
                <a:defRPr/>
              </a:pPr>
              <a:t>3/21/2011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1EF0CAC-A38D-4910-B70B-20ED091AB5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7C44C6-AD74-4A31-A73C-163B7320B580}" type="datetimeFigureOut">
              <a:rPr lang="en-US"/>
              <a:pPr>
                <a:defRPr/>
              </a:pPr>
              <a:t>3/21/2011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20F38F-EBCB-414D-8CDE-654BC86D506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99BDDD-6115-49CA-88C8-A3834100EE4C}" type="datetimeFigureOut">
              <a:rPr lang="en-US"/>
              <a:pPr>
                <a:defRPr/>
              </a:pPr>
              <a:t>3/21/2011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EC010C-DF34-469C-9E91-0C2BFBD470B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2E1B3A-7A7B-4AE6-860B-CDB27B26A89C}" type="datetimeFigureOut">
              <a:rPr lang="en-US"/>
              <a:pPr>
                <a:defRPr/>
              </a:pPr>
              <a:t>3/21/2011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9D2C07-3890-4A06-B5C3-0C54479159E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2AA799-757C-49F2-BB82-7D36A156D9AE}" type="datetimeFigureOut">
              <a:rPr lang="en-US"/>
              <a:pPr>
                <a:defRPr/>
              </a:pPr>
              <a:t>3/21/2011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57D312-6DE7-4A29-94B1-781BF33E86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E32CC24-55D9-4C02-916C-597943A0E41C}" type="datetimeFigureOut">
              <a:rPr lang="en-US"/>
              <a:pPr>
                <a:defRPr/>
              </a:pPr>
              <a:t>3/21/2011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851C0A8-876C-4ADB-AAC1-8D2F97011C1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mEJL2Uuv-oQ"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library.thinkquest.org/J0110221/"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library.thinkquest.org/J011022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teachertube.com/viewVideo.php?video_id=171791&amp;title=60_SECOND_Bill_of_Rights_"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ratify.constitutioncenter.org/constitution/details_explanation.php?link=003&amp;const=00_pre_0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85800"/>
            <a:ext cx="7391400" cy="5181600"/>
          </a:xfrm>
        </p:spPr>
        <p:style>
          <a:lnRef idx="1">
            <a:schemeClr val="accent2"/>
          </a:lnRef>
          <a:fillRef idx="2">
            <a:schemeClr val="accent2"/>
          </a:fillRef>
          <a:effectRef idx="1">
            <a:schemeClr val="accent2"/>
          </a:effectRef>
          <a:fontRef idx="minor">
            <a:schemeClr val="dk1"/>
          </a:fontRef>
        </p:style>
        <p:txBody>
          <a:bodyPr>
            <a:normAutofit/>
          </a:bodyPr>
          <a:lstStyle/>
          <a:p>
            <a:endParaRPr lang="en-US" smtClean="0">
              <a:solidFill>
                <a:schemeClr val="tx1"/>
              </a:solidFill>
            </a:endParaRPr>
          </a:p>
          <a:p>
            <a:endParaRPr lang="en-US"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6</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7</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4000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2000" dirty="0"/>
              <a:t>The Three Branches of Government</a:t>
            </a:r>
            <a:endParaRPr lang="en-US" sz="2000" dirty="0"/>
          </a:p>
        </p:txBody>
      </p:sp>
      <p:sp>
        <p:nvSpPr>
          <p:cNvPr id="3" name="TextBox 2"/>
          <p:cNvSpPr txBox="1"/>
          <p:nvPr/>
        </p:nvSpPr>
        <p:spPr>
          <a:xfrm>
            <a:off x="152400" y="838200"/>
            <a:ext cx="8763000" cy="18161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1600" dirty="0"/>
              <a:t>The first three articles of the US Constitution talks about the duties and responsibilities of the three Branches of Government. Each branch has a specific duty and the founding fathers made sure that no branch of government became too powerful by creating a “Checks &amp; Balance” system. A “Checks and Balance” was created so that the powers of the central government were separated instead of having one person or group having all the power. The “Checks and Balance” system gives each branch of the Federal Government a way to check, or control the other two branches. For Instance the, the way a Bill becomes a law is a good example of how each branch checks and balances their power:  </a:t>
            </a:r>
            <a:endParaRPr lang="en-US" sz="1600" dirty="0"/>
          </a:p>
        </p:txBody>
      </p:sp>
      <p:pic>
        <p:nvPicPr>
          <p:cNvPr id="25603" name="Picture 3" descr="bill.jpg">
            <a:hlinkClick r:id="rId2"/>
          </p:cNvPr>
          <p:cNvPicPr>
            <a:picLocks noChangeAspect="1"/>
          </p:cNvPicPr>
          <p:nvPr/>
        </p:nvPicPr>
        <p:blipFill>
          <a:blip r:embed="rId3"/>
          <a:srcRect/>
          <a:stretch>
            <a:fillRect/>
          </a:stretch>
        </p:blipFill>
        <p:spPr bwMode="auto">
          <a:xfrm>
            <a:off x="2667000" y="2819400"/>
            <a:ext cx="3886200" cy="37512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4000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2000" dirty="0"/>
              <a:t>The Three Branches of Government</a:t>
            </a:r>
            <a:endParaRPr lang="en-US" sz="2000" dirty="0"/>
          </a:p>
        </p:txBody>
      </p:sp>
      <p:pic>
        <p:nvPicPr>
          <p:cNvPr id="3" name="Picture 2" descr="Checks and Balances.gif"/>
          <p:cNvPicPr>
            <a:picLocks noChangeAspect="1"/>
          </p:cNvPicPr>
          <p:nvPr/>
        </p:nvPicPr>
        <p:blipFill>
          <a:blip r:embed="rId2"/>
          <a:stretch>
            <a:fillRect/>
          </a:stretch>
        </p:blipFill>
        <p:spPr>
          <a:xfrm>
            <a:off x="685800" y="876300"/>
            <a:ext cx="7772400" cy="5657850"/>
          </a:xfrm>
          <a:prstGeom prst="rect">
            <a:avLst/>
          </a:prstGeom>
          <a:ln w="57150"/>
        </p:spPr>
        <p:style>
          <a:lnRef idx="1">
            <a:schemeClr val="accent2"/>
          </a:lnRef>
          <a:fillRef idx="2">
            <a:schemeClr val="accent2"/>
          </a:fillRef>
          <a:effectRef idx="1">
            <a:schemeClr val="accent2"/>
          </a:effectRef>
          <a:fontRef idx="minor">
            <a:schemeClr val="dk1"/>
          </a:fontRef>
        </p:style>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83026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2000" dirty="0"/>
              <a:t>The Three Branches of Government</a:t>
            </a:r>
          </a:p>
          <a:p>
            <a:pPr fontAlgn="auto">
              <a:spcBef>
                <a:spcPts val="0"/>
              </a:spcBef>
              <a:spcAft>
                <a:spcPts val="0"/>
              </a:spcAft>
              <a:defRPr/>
            </a:pPr>
            <a:r>
              <a:rPr lang="en-US" sz="1400" dirty="0"/>
              <a:t>Work with a partner to gather the needed information about each Branch o Government. Use the following website to gather the information needed: </a:t>
            </a:r>
            <a:r>
              <a:rPr lang="en-US" sz="1400" dirty="0">
                <a:hlinkClick r:id="rId2"/>
              </a:rPr>
              <a:t>http://library.thinkquest.org/J0110221/</a:t>
            </a:r>
            <a:endParaRPr lang="en-US" sz="1400" dirty="0"/>
          </a:p>
        </p:txBody>
      </p:sp>
      <p:sp>
        <p:nvSpPr>
          <p:cNvPr id="3" name="Right Arrow 2"/>
          <p:cNvSpPr/>
          <p:nvPr/>
        </p:nvSpPr>
        <p:spPr>
          <a:xfrm rot="5400000">
            <a:off x="838200" y="1143000"/>
            <a:ext cx="457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own Arrow 3"/>
          <p:cNvSpPr/>
          <p:nvPr/>
        </p:nvSpPr>
        <p:spPr>
          <a:xfrm>
            <a:off x="4267200" y="11430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Down Arrow 4"/>
          <p:cNvSpPr/>
          <p:nvPr/>
        </p:nvSpPr>
        <p:spPr>
          <a:xfrm>
            <a:off x="7924800" y="11430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152400" y="1676400"/>
            <a:ext cx="2819400" cy="48625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b="1" dirty="0"/>
              <a:t>Legislative Branch</a:t>
            </a:r>
          </a:p>
          <a:p>
            <a:pPr fontAlgn="auto">
              <a:spcBef>
                <a:spcPts val="0"/>
              </a:spcBef>
              <a:spcAft>
                <a:spcPts val="0"/>
              </a:spcAft>
              <a:defRPr/>
            </a:pPr>
            <a:r>
              <a:rPr lang="en-US" sz="1600" dirty="0"/>
              <a:t>Headed By:</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Number of Terms Served &amp; Number of Representatives:</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Qualifications:</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Duties:</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p:txBody>
      </p:sp>
      <p:sp>
        <p:nvSpPr>
          <p:cNvPr id="7" name="TextBox 6"/>
          <p:cNvSpPr txBox="1"/>
          <p:nvPr/>
        </p:nvSpPr>
        <p:spPr>
          <a:xfrm>
            <a:off x="3200400" y="1676400"/>
            <a:ext cx="2819400" cy="48625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b="1" dirty="0"/>
              <a:t>Executive Branch</a:t>
            </a:r>
          </a:p>
          <a:p>
            <a:pPr fontAlgn="auto">
              <a:spcBef>
                <a:spcPts val="0"/>
              </a:spcBef>
              <a:spcAft>
                <a:spcPts val="0"/>
              </a:spcAft>
              <a:defRPr/>
            </a:pPr>
            <a:r>
              <a:rPr lang="en-US" sz="1600" dirty="0"/>
              <a:t>Headed By:</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Number of Terms Served:</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Qualifications:</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Duties:</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p:txBody>
      </p:sp>
      <p:sp>
        <p:nvSpPr>
          <p:cNvPr id="8" name="TextBox 7"/>
          <p:cNvSpPr txBox="1"/>
          <p:nvPr/>
        </p:nvSpPr>
        <p:spPr>
          <a:xfrm>
            <a:off x="6172200" y="1676400"/>
            <a:ext cx="2819400" cy="48625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b="1" dirty="0"/>
              <a:t>Judicial Branch</a:t>
            </a:r>
          </a:p>
          <a:p>
            <a:pPr fontAlgn="auto">
              <a:spcBef>
                <a:spcPts val="0"/>
              </a:spcBef>
              <a:spcAft>
                <a:spcPts val="0"/>
              </a:spcAft>
              <a:defRPr/>
            </a:pPr>
            <a:r>
              <a:rPr lang="en-US" sz="1600" dirty="0"/>
              <a:t>Headed By:</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Number of Terms Served:</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Qualifications:</a:t>
            </a:r>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endParaRPr lang="en-US" sz="1600" dirty="0"/>
          </a:p>
          <a:p>
            <a:pPr fontAlgn="auto">
              <a:spcBef>
                <a:spcPts val="0"/>
              </a:spcBef>
              <a:spcAft>
                <a:spcPts val="0"/>
              </a:spcAft>
              <a:defRPr/>
            </a:pPr>
            <a:r>
              <a:rPr lang="en-US" sz="1600" dirty="0"/>
              <a:t>Duties:</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83026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2000" dirty="0"/>
              <a:t>The Three Branches of Government</a:t>
            </a:r>
          </a:p>
          <a:p>
            <a:pPr fontAlgn="auto">
              <a:spcBef>
                <a:spcPts val="0"/>
              </a:spcBef>
              <a:spcAft>
                <a:spcPts val="0"/>
              </a:spcAft>
              <a:defRPr/>
            </a:pPr>
            <a:r>
              <a:rPr lang="en-US" sz="1400" dirty="0"/>
              <a:t>Work with a partner to gather the needed information about each Branch o Government. Use the following website to gather the information needed: </a:t>
            </a:r>
            <a:r>
              <a:rPr lang="en-US" sz="1400" dirty="0">
                <a:hlinkClick r:id="rId2"/>
              </a:rPr>
              <a:t>http://library.thinkquest.org/J0110221/</a:t>
            </a:r>
            <a:endParaRPr lang="en-US" sz="1400" dirty="0"/>
          </a:p>
        </p:txBody>
      </p:sp>
      <p:sp>
        <p:nvSpPr>
          <p:cNvPr id="3" name="Right Arrow 2"/>
          <p:cNvSpPr/>
          <p:nvPr/>
        </p:nvSpPr>
        <p:spPr>
          <a:xfrm rot="5400000">
            <a:off x="838200" y="1143000"/>
            <a:ext cx="457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own Arrow 3"/>
          <p:cNvSpPr/>
          <p:nvPr/>
        </p:nvSpPr>
        <p:spPr>
          <a:xfrm>
            <a:off x="4267200" y="11430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Down Arrow 4"/>
          <p:cNvSpPr/>
          <p:nvPr/>
        </p:nvSpPr>
        <p:spPr>
          <a:xfrm>
            <a:off x="7924800" y="11430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152400" y="1676400"/>
            <a:ext cx="2819400" cy="49545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b="1" dirty="0"/>
              <a:t>Legislative Branch</a:t>
            </a:r>
          </a:p>
          <a:p>
            <a:pPr fontAlgn="auto">
              <a:spcBef>
                <a:spcPts val="0"/>
              </a:spcBef>
              <a:spcAft>
                <a:spcPts val="0"/>
              </a:spcAft>
              <a:defRPr/>
            </a:pPr>
            <a:r>
              <a:rPr lang="en-US" sz="1600" dirty="0"/>
              <a:t>Headed By:  </a:t>
            </a:r>
          </a:p>
          <a:p>
            <a:pPr fontAlgn="auto">
              <a:spcBef>
                <a:spcPts val="0"/>
              </a:spcBef>
              <a:spcAft>
                <a:spcPts val="0"/>
              </a:spcAft>
              <a:defRPr/>
            </a:pPr>
            <a:r>
              <a:rPr lang="en-US" sz="1400" dirty="0">
                <a:solidFill>
                  <a:srgbClr val="FF0000"/>
                </a:solidFill>
              </a:rPr>
              <a:t>House of Representatives &amp;</a:t>
            </a:r>
          </a:p>
          <a:p>
            <a:pPr fontAlgn="auto">
              <a:spcBef>
                <a:spcPts val="0"/>
              </a:spcBef>
              <a:spcAft>
                <a:spcPts val="0"/>
              </a:spcAft>
              <a:defRPr/>
            </a:pPr>
            <a:r>
              <a:rPr lang="en-US" sz="1400" dirty="0">
                <a:solidFill>
                  <a:srgbClr val="FF0000"/>
                </a:solidFill>
              </a:rPr>
              <a:t>Senate</a:t>
            </a:r>
          </a:p>
          <a:p>
            <a:pPr fontAlgn="auto">
              <a:spcBef>
                <a:spcPts val="0"/>
              </a:spcBef>
              <a:spcAft>
                <a:spcPts val="0"/>
              </a:spcAft>
              <a:defRPr/>
            </a:pPr>
            <a:endParaRPr lang="en-US" sz="1600" dirty="0"/>
          </a:p>
          <a:p>
            <a:pPr fontAlgn="auto">
              <a:spcBef>
                <a:spcPts val="0"/>
              </a:spcBef>
              <a:spcAft>
                <a:spcPts val="0"/>
              </a:spcAft>
              <a:defRPr/>
            </a:pPr>
            <a:r>
              <a:rPr lang="en-US" sz="1600" dirty="0"/>
              <a:t>Number of Terms Served &amp; Number of Representatives:</a:t>
            </a:r>
          </a:p>
          <a:p>
            <a:pPr fontAlgn="auto">
              <a:spcBef>
                <a:spcPts val="0"/>
              </a:spcBef>
              <a:spcAft>
                <a:spcPts val="0"/>
              </a:spcAft>
              <a:defRPr/>
            </a:pPr>
            <a:r>
              <a:rPr lang="en-US" sz="1400" dirty="0">
                <a:solidFill>
                  <a:srgbClr val="FF0000"/>
                </a:solidFill>
              </a:rPr>
              <a:t>House of Reps – 2 year Terms &amp; 435 Reps</a:t>
            </a:r>
          </a:p>
          <a:p>
            <a:pPr fontAlgn="auto">
              <a:spcBef>
                <a:spcPts val="0"/>
              </a:spcBef>
              <a:spcAft>
                <a:spcPts val="0"/>
              </a:spcAft>
              <a:defRPr/>
            </a:pPr>
            <a:r>
              <a:rPr lang="en-US" sz="1400" dirty="0">
                <a:solidFill>
                  <a:srgbClr val="FF0000"/>
                </a:solidFill>
              </a:rPr>
              <a:t>Senate – 6 year Terms &amp; 50 Senators</a:t>
            </a:r>
            <a:endParaRPr lang="en-US" sz="1400" dirty="0"/>
          </a:p>
          <a:p>
            <a:pPr fontAlgn="auto">
              <a:spcBef>
                <a:spcPts val="0"/>
              </a:spcBef>
              <a:spcAft>
                <a:spcPts val="0"/>
              </a:spcAft>
              <a:defRPr/>
            </a:pPr>
            <a:r>
              <a:rPr lang="en-US" sz="1600" dirty="0"/>
              <a:t>Qualifications: </a:t>
            </a:r>
          </a:p>
          <a:p>
            <a:pPr fontAlgn="auto">
              <a:spcBef>
                <a:spcPts val="0"/>
              </a:spcBef>
              <a:spcAft>
                <a:spcPts val="0"/>
              </a:spcAft>
              <a:defRPr/>
            </a:pPr>
            <a:r>
              <a:rPr lang="en-US" sz="1400" dirty="0">
                <a:solidFill>
                  <a:srgbClr val="FF0000"/>
                </a:solidFill>
              </a:rPr>
              <a:t>Representatives: 25 years old, US Citizen for 7 years, &amp; resident of the state representing for a year.</a:t>
            </a:r>
          </a:p>
          <a:p>
            <a:pPr fontAlgn="auto">
              <a:spcBef>
                <a:spcPts val="0"/>
              </a:spcBef>
              <a:spcAft>
                <a:spcPts val="0"/>
              </a:spcAft>
              <a:defRPr/>
            </a:pPr>
            <a:r>
              <a:rPr lang="en-US" sz="1400" dirty="0">
                <a:solidFill>
                  <a:srgbClr val="FF0000"/>
                </a:solidFill>
              </a:rPr>
              <a:t>Senators: 30 years old, US Citizen for 9 years, and resident of the state representing for a year.</a:t>
            </a:r>
          </a:p>
          <a:p>
            <a:pPr fontAlgn="auto">
              <a:spcBef>
                <a:spcPts val="0"/>
              </a:spcBef>
              <a:spcAft>
                <a:spcPts val="0"/>
              </a:spcAft>
              <a:defRPr/>
            </a:pPr>
            <a:endParaRPr lang="en-US" sz="1600" dirty="0"/>
          </a:p>
          <a:p>
            <a:pPr fontAlgn="auto">
              <a:spcBef>
                <a:spcPts val="0"/>
              </a:spcBef>
              <a:spcAft>
                <a:spcPts val="0"/>
              </a:spcAft>
              <a:defRPr/>
            </a:pPr>
            <a:r>
              <a:rPr lang="en-US" sz="1600" dirty="0"/>
              <a:t>Duties: </a:t>
            </a:r>
            <a:r>
              <a:rPr lang="en-US" sz="1400" dirty="0">
                <a:solidFill>
                  <a:srgbClr val="FF0000"/>
                </a:solidFill>
              </a:rPr>
              <a:t>They write bills to become laws</a:t>
            </a:r>
          </a:p>
          <a:p>
            <a:pPr fontAlgn="auto">
              <a:spcBef>
                <a:spcPts val="0"/>
              </a:spcBef>
              <a:spcAft>
                <a:spcPts val="0"/>
              </a:spcAft>
              <a:defRPr/>
            </a:pPr>
            <a:endParaRPr lang="en-US" dirty="0"/>
          </a:p>
        </p:txBody>
      </p:sp>
      <p:sp>
        <p:nvSpPr>
          <p:cNvPr id="7" name="TextBox 6"/>
          <p:cNvSpPr txBox="1"/>
          <p:nvPr/>
        </p:nvSpPr>
        <p:spPr>
          <a:xfrm>
            <a:off x="3200400" y="1676400"/>
            <a:ext cx="2819400" cy="50482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b="1" dirty="0"/>
              <a:t>Executive Branch</a:t>
            </a:r>
          </a:p>
          <a:p>
            <a:pPr fontAlgn="auto">
              <a:spcBef>
                <a:spcPts val="0"/>
              </a:spcBef>
              <a:spcAft>
                <a:spcPts val="0"/>
              </a:spcAft>
              <a:defRPr/>
            </a:pPr>
            <a:r>
              <a:rPr lang="en-US" sz="1600" dirty="0"/>
              <a:t>Headed By: </a:t>
            </a:r>
            <a:r>
              <a:rPr lang="en-US" sz="1400" dirty="0">
                <a:solidFill>
                  <a:srgbClr val="FF0000"/>
                </a:solidFill>
              </a:rPr>
              <a:t>President</a:t>
            </a:r>
          </a:p>
          <a:p>
            <a:pPr fontAlgn="auto">
              <a:spcBef>
                <a:spcPts val="0"/>
              </a:spcBef>
              <a:spcAft>
                <a:spcPts val="0"/>
              </a:spcAft>
              <a:defRPr/>
            </a:pPr>
            <a:endParaRPr lang="en-US" sz="1600" dirty="0"/>
          </a:p>
          <a:p>
            <a:pPr fontAlgn="auto">
              <a:spcBef>
                <a:spcPts val="0"/>
              </a:spcBef>
              <a:spcAft>
                <a:spcPts val="0"/>
              </a:spcAft>
              <a:defRPr/>
            </a:pPr>
            <a:r>
              <a:rPr lang="en-US" sz="1600" dirty="0"/>
              <a:t>Number of Terms Served:</a:t>
            </a:r>
          </a:p>
          <a:p>
            <a:pPr fontAlgn="auto">
              <a:spcBef>
                <a:spcPts val="0"/>
              </a:spcBef>
              <a:spcAft>
                <a:spcPts val="0"/>
              </a:spcAft>
              <a:defRPr/>
            </a:pPr>
            <a:r>
              <a:rPr lang="en-US" sz="1400" dirty="0">
                <a:solidFill>
                  <a:srgbClr val="FF0000"/>
                </a:solidFill>
              </a:rPr>
              <a:t>Two terms of 4 years a total of 8 years</a:t>
            </a:r>
          </a:p>
          <a:p>
            <a:pPr fontAlgn="auto">
              <a:spcBef>
                <a:spcPts val="0"/>
              </a:spcBef>
              <a:spcAft>
                <a:spcPts val="0"/>
              </a:spcAft>
              <a:defRPr/>
            </a:pPr>
            <a:endParaRPr lang="en-US" sz="1600" dirty="0"/>
          </a:p>
          <a:p>
            <a:pPr fontAlgn="auto">
              <a:spcBef>
                <a:spcPts val="0"/>
              </a:spcBef>
              <a:spcAft>
                <a:spcPts val="0"/>
              </a:spcAft>
              <a:defRPr/>
            </a:pPr>
            <a:r>
              <a:rPr lang="en-US" sz="1600" dirty="0"/>
              <a:t>Qualifications:  </a:t>
            </a:r>
            <a:r>
              <a:rPr lang="en-US" sz="1400" dirty="0">
                <a:solidFill>
                  <a:srgbClr val="FF0000"/>
                </a:solidFill>
              </a:rPr>
              <a:t>35 years old, natural born citizen, &amp; lived in the US for 14 years</a:t>
            </a:r>
          </a:p>
          <a:p>
            <a:pPr fontAlgn="auto">
              <a:spcBef>
                <a:spcPts val="0"/>
              </a:spcBef>
              <a:spcAft>
                <a:spcPts val="0"/>
              </a:spcAft>
              <a:defRPr/>
            </a:pPr>
            <a:endParaRPr lang="en-US" sz="1600" dirty="0"/>
          </a:p>
          <a:p>
            <a:pPr fontAlgn="auto">
              <a:spcBef>
                <a:spcPts val="0"/>
              </a:spcBef>
              <a:spcAft>
                <a:spcPts val="0"/>
              </a:spcAft>
              <a:defRPr/>
            </a:pPr>
            <a:r>
              <a:rPr lang="en-US" sz="1600" dirty="0"/>
              <a:t>Duties: </a:t>
            </a:r>
            <a:r>
              <a:rPr lang="en-US" sz="1400" dirty="0">
                <a:solidFill>
                  <a:srgbClr val="FF0000"/>
                </a:solidFill>
              </a:rPr>
              <a:t>President signs bills into laws or </a:t>
            </a:r>
            <a:r>
              <a:rPr lang="en-US" sz="1400" dirty="0" err="1">
                <a:solidFill>
                  <a:srgbClr val="FF0000"/>
                </a:solidFill>
              </a:rPr>
              <a:t>vetos</a:t>
            </a:r>
            <a:r>
              <a:rPr lang="en-US" sz="1400" dirty="0">
                <a:solidFill>
                  <a:srgbClr val="FF0000"/>
                </a:solidFill>
              </a:rPr>
              <a:t> them, require reports from departments, makes treaties, &amp; appoints officials of the USA,</a:t>
            </a:r>
          </a:p>
          <a:p>
            <a:pPr fontAlgn="auto">
              <a:spcBef>
                <a:spcPts val="0"/>
              </a:spcBef>
              <a:spcAft>
                <a:spcPts val="0"/>
              </a:spcAft>
              <a:defRPr/>
            </a:pPr>
            <a:endParaRPr lang="en-US" sz="1400" dirty="0">
              <a:solidFill>
                <a:srgbClr val="FF0000"/>
              </a:solidFill>
            </a:endParaRPr>
          </a:p>
          <a:p>
            <a:pPr fontAlgn="auto">
              <a:spcBef>
                <a:spcPts val="0"/>
              </a:spcBef>
              <a:spcAft>
                <a:spcPts val="0"/>
              </a:spcAft>
              <a:defRPr/>
            </a:pPr>
            <a:endParaRPr lang="en-US" sz="1400" dirty="0">
              <a:solidFill>
                <a:srgbClr val="FF0000"/>
              </a:solidFill>
            </a:endParaRPr>
          </a:p>
          <a:p>
            <a:pPr fontAlgn="auto">
              <a:spcBef>
                <a:spcPts val="0"/>
              </a:spcBef>
              <a:spcAft>
                <a:spcPts val="0"/>
              </a:spcAft>
              <a:defRPr/>
            </a:pPr>
            <a:endParaRPr lang="en-US" sz="1400" dirty="0">
              <a:solidFill>
                <a:srgbClr val="FF0000"/>
              </a:solidFill>
            </a:endParaRP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p:txBody>
      </p:sp>
      <p:sp>
        <p:nvSpPr>
          <p:cNvPr id="8" name="TextBox 7"/>
          <p:cNvSpPr txBox="1"/>
          <p:nvPr/>
        </p:nvSpPr>
        <p:spPr>
          <a:xfrm>
            <a:off x="6172200" y="1676400"/>
            <a:ext cx="2819400" cy="50165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1600" b="1" dirty="0"/>
              <a:t>Judicial Branch</a:t>
            </a:r>
          </a:p>
          <a:p>
            <a:pPr fontAlgn="auto">
              <a:spcBef>
                <a:spcPts val="0"/>
              </a:spcBef>
              <a:spcAft>
                <a:spcPts val="0"/>
              </a:spcAft>
              <a:defRPr/>
            </a:pPr>
            <a:r>
              <a:rPr lang="en-US" sz="1600" dirty="0"/>
              <a:t>Headed By: </a:t>
            </a:r>
            <a:r>
              <a:rPr lang="en-US" sz="1600" dirty="0">
                <a:solidFill>
                  <a:srgbClr val="FF0000"/>
                </a:solidFill>
              </a:rPr>
              <a:t>Supreme</a:t>
            </a:r>
            <a:r>
              <a:rPr lang="en-US" sz="1600" dirty="0"/>
              <a:t> </a:t>
            </a:r>
            <a:r>
              <a:rPr lang="en-US" sz="1400" dirty="0">
                <a:solidFill>
                  <a:srgbClr val="FF0000"/>
                </a:solidFill>
              </a:rPr>
              <a:t>Court – Chief Justice</a:t>
            </a:r>
          </a:p>
          <a:p>
            <a:pPr fontAlgn="auto">
              <a:spcBef>
                <a:spcPts val="0"/>
              </a:spcBef>
              <a:spcAft>
                <a:spcPts val="0"/>
              </a:spcAft>
              <a:defRPr/>
            </a:pPr>
            <a:endParaRPr lang="en-US" sz="1600" dirty="0"/>
          </a:p>
          <a:p>
            <a:pPr fontAlgn="auto">
              <a:spcBef>
                <a:spcPts val="0"/>
              </a:spcBef>
              <a:spcAft>
                <a:spcPts val="0"/>
              </a:spcAft>
              <a:defRPr/>
            </a:pPr>
            <a:r>
              <a:rPr lang="en-US" sz="1600" dirty="0"/>
              <a:t>Number of Terms Served &amp; Number of Justices</a:t>
            </a:r>
            <a:r>
              <a:rPr lang="en-US" sz="1400" dirty="0">
                <a:solidFill>
                  <a:srgbClr val="FF0000"/>
                </a:solidFill>
              </a:rPr>
              <a:t>: Justices do not have a term limit (serve for life) and there are 9 Supreme Court Justices</a:t>
            </a:r>
          </a:p>
          <a:p>
            <a:pPr fontAlgn="auto">
              <a:spcBef>
                <a:spcPts val="0"/>
              </a:spcBef>
              <a:spcAft>
                <a:spcPts val="0"/>
              </a:spcAft>
              <a:defRPr/>
            </a:pPr>
            <a:endParaRPr lang="en-US" sz="1600" dirty="0"/>
          </a:p>
          <a:p>
            <a:pPr fontAlgn="auto">
              <a:spcBef>
                <a:spcPts val="0"/>
              </a:spcBef>
              <a:spcAft>
                <a:spcPts val="0"/>
              </a:spcAft>
              <a:defRPr/>
            </a:pPr>
            <a:r>
              <a:rPr lang="en-US" sz="1600" dirty="0"/>
              <a:t>Qualifications: </a:t>
            </a:r>
            <a:r>
              <a:rPr lang="en-US" sz="1400" dirty="0">
                <a:solidFill>
                  <a:srgbClr val="FF0000"/>
                </a:solidFill>
              </a:rPr>
              <a:t>Chief Justices are appointed by the president and are approved by congress. They make sure the president has appointed a qualified person for the job</a:t>
            </a:r>
          </a:p>
          <a:p>
            <a:pPr fontAlgn="auto">
              <a:spcBef>
                <a:spcPts val="0"/>
              </a:spcBef>
              <a:spcAft>
                <a:spcPts val="0"/>
              </a:spcAft>
              <a:defRPr/>
            </a:pPr>
            <a:endParaRPr lang="en-US" sz="1600" dirty="0"/>
          </a:p>
          <a:p>
            <a:pPr fontAlgn="auto">
              <a:spcBef>
                <a:spcPts val="0"/>
              </a:spcBef>
              <a:spcAft>
                <a:spcPts val="0"/>
              </a:spcAft>
              <a:defRPr/>
            </a:pPr>
            <a:r>
              <a:rPr lang="en-US" sz="1600" dirty="0"/>
              <a:t>Duties: </a:t>
            </a:r>
            <a:r>
              <a:rPr lang="en-US" sz="1400" dirty="0">
                <a:solidFill>
                  <a:srgbClr val="FF0000"/>
                </a:solidFill>
              </a:rPr>
              <a:t>They explain (interpret) and apply the laws we live by.</a:t>
            </a:r>
          </a:p>
          <a:p>
            <a:pPr fontAlgn="auto">
              <a:spcBef>
                <a:spcPts val="0"/>
              </a:spcBef>
              <a:spcAft>
                <a:spcPts val="0"/>
              </a:spcAft>
              <a:defRPr/>
            </a:pPr>
            <a:endParaRPr lang="en-US" sz="1400" dirty="0">
              <a:solidFill>
                <a:srgbClr val="FF0000"/>
              </a:solidFill>
            </a:endParaRPr>
          </a:p>
          <a:p>
            <a:pPr fontAlgn="auto">
              <a:spcBef>
                <a:spcPts val="0"/>
              </a:spcBef>
              <a:spcAft>
                <a:spcPts val="0"/>
              </a:spcAft>
              <a:defRPr/>
            </a:pPr>
            <a:endParaRPr lang="en-US" dirty="0"/>
          </a:p>
          <a:p>
            <a:pPr fontAlgn="auto">
              <a:spcBef>
                <a:spcPts val="0"/>
              </a:spcBef>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457200"/>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dirty="0" smtClean="0"/>
              <a:t>Road to the Constitution</a:t>
            </a:r>
            <a:endParaRPr lang="en-US" dirty="0"/>
          </a:p>
        </p:txBody>
      </p:sp>
      <p:graphicFrame>
        <p:nvGraphicFramePr>
          <p:cNvPr id="7" name="Content Placeholder 6"/>
          <p:cNvGraphicFramePr>
            <a:graphicFrameLocks noGrp="1"/>
          </p:cNvGraphicFramePr>
          <p:nvPr>
            <p:ph idx="1"/>
          </p:nvPr>
        </p:nvGraphicFramePr>
        <p:xfrm>
          <a:off x="381000" y="762000"/>
          <a:ext cx="4114800" cy="3048000"/>
        </p:xfrm>
        <a:graphic>
          <a:graphicData uri="http://schemas.openxmlformats.org/drawingml/2006/table">
            <a:tbl>
              <a:tblPr firstRow="1" bandRow="1">
                <a:tableStyleId>{5C22544A-7EE6-4342-B048-85BDC9FD1C3A}</a:tableStyleId>
              </a:tblPr>
              <a:tblGrid>
                <a:gridCol w="1002914"/>
                <a:gridCol w="3111886"/>
              </a:tblGrid>
              <a:tr h="493471">
                <a:tc gridSpan="2">
                  <a:txBody>
                    <a:bodyPr/>
                    <a:lstStyle/>
                    <a:p>
                      <a:pPr algn="ctr"/>
                      <a:r>
                        <a:rPr lang="en-US" sz="1600" dirty="0" smtClean="0"/>
                        <a:t>New Jersey Plan</a:t>
                      </a:r>
                      <a:r>
                        <a:rPr lang="en-US" sz="1600" baseline="0" dirty="0" smtClean="0"/>
                        <a:t> - “Small States”</a:t>
                      </a:r>
                      <a:endParaRPr lang="en-US" sz="1600" dirty="0"/>
                    </a:p>
                  </a:txBody>
                  <a:tcPr/>
                </a:tc>
                <a:tc hMerge="1">
                  <a:txBody>
                    <a:bodyPr/>
                    <a:lstStyle/>
                    <a:p>
                      <a:endParaRPr lang="en-US" dirty="0"/>
                    </a:p>
                  </a:txBody>
                  <a:tcPr/>
                </a:tc>
              </a:tr>
              <a:tr h="947837">
                <a:tc>
                  <a:txBody>
                    <a:bodyPr/>
                    <a:lstStyle/>
                    <a:p>
                      <a:r>
                        <a:rPr lang="en-US" sz="1200" b="1" dirty="0" smtClean="0"/>
                        <a:t>Branches</a:t>
                      </a:r>
                      <a:endParaRPr lang="en-US" sz="1200" b="1" dirty="0"/>
                    </a:p>
                  </a:txBody>
                  <a:tcPr/>
                </a:tc>
                <a:tc>
                  <a:txBody>
                    <a:bodyPr/>
                    <a:lstStyle/>
                    <a:p>
                      <a:r>
                        <a:rPr lang="en-US" sz="1200" baseline="0" dirty="0" smtClean="0"/>
                        <a:t>3 braches-legislative, executive, Judicial. The legislature appoints people to serve in the executive branch, and executive branch selects the justices for the Supreme Court.</a:t>
                      </a:r>
                      <a:endParaRPr lang="en-US" sz="1200" dirty="0"/>
                    </a:p>
                  </a:txBody>
                  <a:tcPr/>
                </a:tc>
              </a:tr>
              <a:tr h="508698">
                <a:tc>
                  <a:txBody>
                    <a:bodyPr/>
                    <a:lstStyle/>
                    <a:p>
                      <a:r>
                        <a:rPr lang="en-US" sz="1200" b="1" dirty="0" smtClean="0"/>
                        <a:t>Legislature</a:t>
                      </a:r>
                      <a:endParaRPr lang="en-US" sz="1200" b="1" dirty="0"/>
                    </a:p>
                  </a:txBody>
                  <a:tcPr/>
                </a:tc>
                <a:tc>
                  <a:txBody>
                    <a:bodyPr/>
                    <a:lstStyle/>
                    <a:p>
                      <a:r>
                        <a:rPr lang="en-US" sz="1200" dirty="0" smtClean="0"/>
                        <a:t>One house. States</a:t>
                      </a:r>
                      <a:r>
                        <a:rPr lang="en-US" sz="1200" baseline="0" dirty="0" smtClean="0"/>
                        <a:t> represented equally so all states had the same power.</a:t>
                      </a:r>
                      <a:endParaRPr lang="en-US" sz="1200" dirty="0"/>
                    </a:p>
                  </a:txBody>
                  <a:tcPr/>
                </a:tc>
              </a:tr>
              <a:tr h="1097994">
                <a:tc>
                  <a:txBody>
                    <a:bodyPr/>
                    <a:lstStyle/>
                    <a:p>
                      <a:r>
                        <a:rPr lang="en-US" sz="1200" b="1" dirty="0" smtClean="0"/>
                        <a:t>Other</a:t>
                      </a:r>
                      <a:r>
                        <a:rPr lang="en-US" sz="1200" b="1" baseline="0" dirty="0" smtClean="0"/>
                        <a:t> Power</a:t>
                      </a:r>
                      <a:endParaRPr lang="en-US" sz="1200" b="1" dirty="0"/>
                    </a:p>
                  </a:txBody>
                  <a:tcPr/>
                </a:tc>
                <a:tc>
                  <a:txBody>
                    <a:bodyPr/>
                    <a:lstStyle/>
                    <a:p>
                      <a:r>
                        <a:rPr lang="en-US" sz="1200" dirty="0" smtClean="0"/>
                        <a:t>The government could tax &amp; import duties, regulate trade, and state laws would be secondary to laws</a:t>
                      </a:r>
                      <a:r>
                        <a:rPr lang="en-US" sz="1200" baseline="0" dirty="0" smtClean="0"/>
                        <a:t> passed be national government.</a:t>
                      </a:r>
                      <a:endParaRPr lang="en-US" sz="1200" dirty="0"/>
                    </a:p>
                  </a:txBody>
                  <a:tcPr/>
                </a:tc>
              </a:tr>
            </a:tbl>
          </a:graphicData>
        </a:graphic>
      </p:graphicFrame>
      <p:graphicFrame>
        <p:nvGraphicFramePr>
          <p:cNvPr id="8" name="Table 7"/>
          <p:cNvGraphicFramePr>
            <a:graphicFrameLocks noGrp="1"/>
          </p:cNvGraphicFramePr>
          <p:nvPr/>
        </p:nvGraphicFramePr>
        <p:xfrm>
          <a:off x="4953000" y="762000"/>
          <a:ext cx="3886200" cy="3078163"/>
        </p:xfrm>
        <a:graphic>
          <a:graphicData uri="http://schemas.openxmlformats.org/drawingml/2006/table">
            <a:tbl>
              <a:tblPr firstRow="1" bandRow="1">
                <a:tableStyleId>{00A15C55-8517-42AA-B614-E9B94910E393}</a:tableStyleId>
              </a:tblPr>
              <a:tblGrid>
                <a:gridCol w="990600"/>
                <a:gridCol w="2895600"/>
              </a:tblGrid>
              <a:tr h="609599">
                <a:tc gridSpan="2">
                  <a:txBody>
                    <a:bodyPr/>
                    <a:lstStyle/>
                    <a:p>
                      <a:pPr algn="ctr"/>
                      <a:r>
                        <a:rPr lang="en-US" sz="1600" dirty="0" smtClean="0"/>
                        <a:t>Virginia Plan – “Big</a:t>
                      </a:r>
                      <a:r>
                        <a:rPr lang="en-US" sz="1600" baseline="0" dirty="0" smtClean="0"/>
                        <a:t> States”</a:t>
                      </a:r>
                      <a:endParaRPr lang="en-US" sz="1600" dirty="0"/>
                    </a:p>
                  </a:txBody>
                  <a:tcPr/>
                </a:tc>
                <a:tc hMerge="1">
                  <a:txBody>
                    <a:bodyPr/>
                    <a:lstStyle/>
                    <a:p>
                      <a:endParaRPr lang="en-US"/>
                    </a:p>
                  </a:txBody>
                  <a:tcPr/>
                </a:tc>
              </a:tr>
              <a:tr h="441960">
                <a:tc>
                  <a:txBody>
                    <a:bodyPr/>
                    <a:lstStyle/>
                    <a:p>
                      <a:r>
                        <a:rPr lang="en-US" sz="1200" dirty="0" smtClean="0"/>
                        <a:t>Branches</a:t>
                      </a:r>
                      <a:endParaRPr lang="en-US" sz="1200" b="1" dirty="0"/>
                    </a:p>
                  </a:txBody>
                  <a:tcPr/>
                </a:tc>
                <a:tc>
                  <a:txBody>
                    <a:bodyPr/>
                    <a:lstStyle/>
                    <a:p>
                      <a:r>
                        <a:rPr lang="en-US" sz="1200" dirty="0" smtClean="0"/>
                        <a:t>3</a:t>
                      </a:r>
                      <a:r>
                        <a:rPr lang="en-US" sz="1200" baseline="0" dirty="0" smtClean="0"/>
                        <a:t> branches – legislative, executive, &amp; judicial. Legislative more powerful because it chose the people to serve in the executive &amp; judicial branches.</a:t>
                      </a:r>
                      <a:endParaRPr lang="en-US" sz="1200" dirty="0"/>
                    </a:p>
                  </a:txBody>
                  <a:tcPr/>
                </a:tc>
              </a:tr>
              <a:tr h="441960">
                <a:tc>
                  <a:txBody>
                    <a:bodyPr/>
                    <a:lstStyle/>
                    <a:p>
                      <a:r>
                        <a:rPr lang="en-US" sz="1200" dirty="0" smtClean="0"/>
                        <a:t>Legislature</a:t>
                      </a:r>
                      <a:endParaRPr lang="en-US" sz="1200" b="1" dirty="0"/>
                    </a:p>
                  </a:txBody>
                  <a:tcPr/>
                </a:tc>
                <a:tc>
                  <a:txBody>
                    <a:bodyPr/>
                    <a:lstStyle/>
                    <a:p>
                      <a:r>
                        <a:rPr lang="en-US" sz="1200" dirty="0" smtClean="0"/>
                        <a:t>2 houses: The House of Representatives elected by the people &amp; the Senate was elected by the state legislatures. Both</a:t>
                      </a:r>
                      <a:r>
                        <a:rPr lang="en-US" sz="1200" baseline="0" dirty="0" smtClean="0"/>
                        <a:t> were elected based on population.</a:t>
                      </a:r>
                      <a:r>
                        <a:rPr lang="en-US" sz="1200" dirty="0" smtClean="0"/>
                        <a:t> </a:t>
                      </a:r>
                      <a:endParaRPr lang="en-US" sz="1200" dirty="0"/>
                    </a:p>
                  </a:txBody>
                  <a:tcPr/>
                </a:tc>
              </a:tr>
              <a:tr h="441960">
                <a:tc>
                  <a:txBody>
                    <a:bodyPr/>
                    <a:lstStyle/>
                    <a:p>
                      <a:r>
                        <a:rPr lang="en-US" sz="1200" dirty="0" smtClean="0"/>
                        <a:t>Other</a:t>
                      </a:r>
                      <a:r>
                        <a:rPr lang="en-US" sz="1200" baseline="0" dirty="0" smtClean="0"/>
                        <a:t> Powers</a:t>
                      </a:r>
                      <a:endParaRPr lang="en-US" sz="1200" b="1" dirty="0"/>
                    </a:p>
                  </a:txBody>
                  <a:tcPr/>
                </a:tc>
                <a:tc>
                  <a:txBody>
                    <a:bodyPr/>
                    <a:lstStyle/>
                    <a:p>
                      <a:r>
                        <a:rPr lang="en-US" sz="1200" dirty="0" smtClean="0"/>
                        <a:t>Legislature could regulate interstate trade, strike down laws</a:t>
                      </a:r>
                      <a:r>
                        <a:rPr lang="en-US" sz="1200" baseline="0" dirty="0" smtClean="0"/>
                        <a:t>  that were unconstitutional and  use armed forces to enforce laws.</a:t>
                      </a:r>
                      <a:endParaRPr lang="en-US" sz="1200" dirty="0"/>
                    </a:p>
                  </a:txBody>
                  <a:tcPr/>
                </a:tc>
              </a:tr>
            </a:tbl>
          </a:graphicData>
        </a:graphic>
      </p:graphicFrame>
      <p:sp>
        <p:nvSpPr>
          <p:cNvPr id="10" name="Text Placeholder 3"/>
          <p:cNvSpPr>
            <a:spLocks noGrp="1"/>
          </p:cNvSpPr>
          <p:nvPr>
            <p:ph type="body" sz="half" idx="2"/>
          </p:nvPr>
        </p:nvSpPr>
        <p:spPr>
          <a:xfrm>
            <a:off x="152400" y="3962400"/>
            <a:ext cx="8839200" cy="2743200"/>
          </a:xfrm>
        </p:spPr>
        <p:style>
          <a:lnRef idx="1">
            <a:schemeClr val="accent2"/>
          </a:lnRef>
          <a:fillRef idx="2">
            <a:schemeClr val="accent2"/>
          </a:fillRef>
          <a:effectRef idx="1">
            <a:schemeClr val="accent2"/>
          </a:effectRef>
          <a:fontRef idx="minor">
            <a:schemeClr val="dk1"/>
          </a:fontRef>
        </p:style>
        <p:txBody>
          <a:bodyPr rtlCol="0">
            <a:normAutofit lnSpcReduction="10000"/>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b="1" dirty="0" smtClean="0"/>
              <a:t>*3/5 Compromise </a:t>
            </a:r>
            <a:r>
              <a:rPr lang="en-US" dirty="0" smtClean="0"/>
              <a:t>– This agreement reached by Southern and Northern states at the Constitutional Convention said that slaves were counted as 3/5 of a human being for the purpose of taxation and representation in Congress.</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These issues became important parts in the way the Constitution was made. The founding fathers had to worked on taking ideas from all these issues to develop the Constitution. The  issue of two houses for the legislature had a huge impact and Roger Sherman was helpful in framing the “</a:t>
            </a:r>
            <a:r>
              <a:rPr lang="en-US" b="1" dirty="0" smtClean="0"/>
              <a:t>Connecticut Compromise</a:t>
            </a:r>
            <a:r>
              <a:rPr lang="en-US" dirty="0" smtClean="0"/>
              <a:t>.” This plan suggested representation in the lower house (House of Representatives) based on population and equal representation in the upper house (The Senate).</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With these ideas and compromises set in place, the convention was able to complete a draft of a constitution. Soon after a final draft was written and the convention approved the Constitution on September 17, 1787.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52400" y="152400"/>
            <a:ext cx="4419600" cy="609600"/>
          </a:xfrm>
        </p:spPr>
        <p:style>
          <a:lnRef idx="1">
            <a:schemeClr val="accent2"/>
          </a:lnRef>
          <a:fillRef idx="2">
            <a:schemeClr val="accent2"/>
          </a:fillRef>
          <a:effectRef idx="1">
            <a:schemeClr val="accent2"/>
          </a:effectRef>
          <a:fontRef idx="minor">
            <a:schemeClr val="dk1"/>
          </a:fontRef>
        </p:style>
        <p:txBody>
          <a:bodyPr rtlCol="0">
            <a:normAutofit fontScale="90000"/>
          </a:bodyPr>
          <a:lstStyle/>
          <a:p>
            <a:pPr fontAlgn="auto">
              <a:spcAft>
                <a:spcPts val="0"/>
              </a:spcAft>
              <a:defRPr/>
            </a:pPr>
            <a:r>
              <a:rPr lang="en-US" dirty="0" smtClean="0"/>
              <a:t>Protecting Peoples’ Rights:</a:t>
            </a:r>
            <a:br>
              <a:rPr lang="en-US" dirty="0" smtClean="0"/>
            </a:br>
            <a:r>
              <a:rPr lang="en-US" dirty="0" smtClean="0"/>
              <a:t>The Bill of Rights</a:t>
            </a:r>
            <a:endParaRPr lang="en-US" dirty="0"/>
          </a:p>
        </p:txBody>
      </p:sp>
      <p:sp>
        <p:nvSpPr>
          <p:cNvPr id="13" name="Text Placeholder 3"/>
          <p:cNvSpPr>
            <a:spLocks noGrp="1"/>
          </p:cNvSpPr>
          <p:nvPr>
            <p:ph type="body" sz="half" idx="2"/>
          </p:nvPr>
        </p:nvSpPr>
        <p:spPr>
          <a:xfrm>
            <a:off x="152400" y="914400"/>
            <a:ext cx="4876800" cy="5638800"/>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buFont typeface="Arial" pitchFamily="34" charset="0"/>
              <a:buNone/>
              <a:defRPr/>
            </a:pPr>
            <a:r>
              <a:rPr lang="en-US" dirty="0" smtClean="0"/>
              <a:t>*As the constitution had been approved many people still feared that the government would take advantage of their rights.</a:t>
            </a:r>
          </a:p>
          <a:p>
            <a:pPr fontAlgn="auto">
              <a:spcAft>
                <a:spcPts val="0"/>
              </a:spcAft>
              <a:buFont typeface="Arial" pitchFamily="34" charset="0"/>
              <a:buNone/>
              <a:defRPr/>
            </a:pPr>
            <a:r>
              <a:rPr lang="en-US" dirty="0" smtClean="0"/>
              <a:t>*James Madison helped create what became known as the Bill of Rights. The Bill of rights were introduced as 12 amendments, but in 1791 Congress approved 10 amendments that would be added to the constitution.</a:t>
            </a:r>
          </a:p>
          <a:p>
            <a:pPr fontAlgn="auto">
              <a:spcAft>
                <a:spcPts val="0"/>
              </a:spcAft>
              <a:buFont typeface="Arial" pitchFamily="34" charset="0"/>
              <a:buNone/>
              <a:defRPr/>
            </a:pPr>
            <a:r>
              <a:rPr lang="en-US" sz="1600" b="1" dirty="0" smtClean="0"/>
              <a:t>                   </a:t>
            </a:r>
            <a:r>
              <a:rPr lang="en-US" sz="1600" b="1" u="sng" dirty="0" smtClean="0">
                <a:solidFill>
                  <a:srgbClr val="0070C0"/>
                </a:solidFill>
              </a:rPr>
              <a:t>Bill of Rights</a:t>
            </a:r>
          </a:p>
          <a:p>
            <a:pPr fontAlgn="auto">
              <a:spcAft>
                <a:spcPts val="0"/>
              </a:spcAft>
              <a:buFont typeface="Arial" pitchFamily="34" charset="0"/>
              <a:buNone/>
              <a:defRPr/>
            </a:pPr>
            <a:r>
              <a:rPr lang="en-US" sz="1600" b="1" dirty="0" smtClean="0"/>
              <a:t>Amendment I – Freedom of Expression</a:t>
            </a:r>
          </a:p>
          <a:p>
            <a:pPr fontAlgn="auto">
              <a:spcAft>
                <a:spcPts val="0"/>
              </a:spcAft>
              <a:buFont typeface="Arial" pitchFamily="34" charset="0"/>
              <a:buNone/>
              <a:defRPr/>
            </a:pPr>
            <a:r>
              <a:rPr lang="en-US" sz="1600" b="1" dirty="0" smtClean="0"/>
              <a:t>Amendment II – Right To bear Arms</a:t>
            </a:r>
          </a:p>
          <a:p>
            <a:pPr fontAlgn="auto">
              <a:spcAft>
                <a:spcPts val="0"/>
              </a:spcAft>
              <a:buFont typeface="Arial" pitchFamily="34" charset="0"/>
              <a:buNone/>
              <a:defRPr/>
            </a:pPr>
            <a:r>
              <a:rPr lang="en-US" sz="1600" b="1" dirty="0" smtClean="0"/>
              <a:t>Amendment III – Quartering Troops</a:t>
            </a:r>
          </a:p>
          <a:p>
            <a:pPr fontAlgn="auto">
              <a:spcAft>
                <a:spcPts val="0"/>
              </a:spcAft>
              <a:buFont typeface="Arial" pitchFamily="34" charset="0"/>
              <a:buNone/>
              <a:defRPr/>
            </a:pPr>
            <a:r>
              <a:rPr lang="en-US" sz="1600" b="1" dirty="0" smtClean="0"/>
              <a:t>Amendment IV – Unreasonable Search &amp; Seizures</a:t>
            </a:r>
          </a:p>
          <a:p>
            <a:pPr fontAlgn="auto">
              <a:spcAft>
                <a:spcPts val="0"/>
              </a:spcAft>
              <a:buFont typeface="Arial" pitchFamily="34" charset="0"/>
              <a:buNone/>
              <a:defRPr/>
            </a:pPr>
            <a:r>
              <a:rPr lang="en-US" sz="1600" b="1" dirty="0" smtClean="0"/>
              <a:t>Amendment V – Due Process of Law</a:t>
            </a:r>
          </a:p>
          <a:p>
            <a:pPr fontAlgn="auto">
              <a:spcAft>
                <a:spcPts val="0"/>
              </a:spcAft>
              <a:buFont typeface="Arial" pitchFamily="34" charset="0"/>
              <a:buNone/>
              <a:defRPr/>
            </a:pPr>
            <a:r>
              <a:rPr lang="en-US" sz="1600" b="1" dirty="0" smtClean="0"/>
              <a:t>Amendment VI – Right to A Fair Trial</a:t>
            </a:r>
          </a:p>
          <a:p>
            <a:pPr fontAlgn="auto">
              <a:spcAft>
                <a:spcPts val="0"/>
              </a:spcAft>
              <a:buFont typeface="Arial" pitchFamily="34" charset="0"/>
              <a:buNone/>
              <a:defRPr/>
            </a:pPr>
            <a:r>
              <a:rPr lang="en-US" sz="1600" b="1" dirty="0" smtClean="0"/>
              <a:t>Amendment VII – Trial By Jury</a:t>
            </a:r>
          </a:p>
          <a:p>
            <a:pPr fontAlgn="auto">
              <a:spcAft>
                <a:spcPts val="0"/>
              </a:spcAft>
              <a:buFont typeface="Arial" pitchFamily="34" charset="0"/>
              <a:buNone/>
              <a:defRPr/>
            </a:pPr>
            <a:r>
              <a:rPr lang="en-US" sz="1600" b="1" dirty="0" smtClean="0"/>
              <a:t>Amendment VIII – Cruel &amp; Unusual Punishment</a:t>
            </a:r>
          </a:p>
          <a:p>
            <a:pPr fontAlgn="auto">
              <a:spcAft>
                <a:spcPts val="0"/>
              </a:spcAft>
              <a:buFont typeface="Arial" pitchFamily="34" charset="0"/>
              <a:buNone/>
              <a:defRPr/>
            </a:pPr>
            <a:r>
              <a:rPr lang="en-US" sz="1600" b="1" dirty="0" smtClean="0"/>
              <a:t>Amendment IX – Rights to the People – </a:t>
            </a:r>
            <a:r>
              <a:rPr lang="en-US" sz="1600" b="1" dirty="0" err="1" smtClean="0"/>
              <a:t>Unenumerated</a:t>
            </a:r>
            <a:r>
              <a:rPr lang="en-US" sz="1600" b="1" dirty="0" smtClean="0"/>
              <a:t> Rights</a:t>
            </a:r>
          </a:p>
          <a:p>
            <a:pPr fontAlgn="auto">
              <a:spcAft>
                <a:spcPts val="0"/>
              </a:spcAft>
              <a:buFont typeface="Arial" pitchFamily="34" charset="0"/>
              <a:buNone/>
              <a:defRPr/>
            </a:pPr>
            <a:r>
              <a:rPr lang="en-US" sz="1600" b="1" dirty="0" smtClean="0"/>
              <a:t>Amendment X – Rights to the States</a:t>
            </a:r>
          </a:p>
        </p:txBody>
      </p:sp>
      <p:pic>
        <p:nvPicPr>
          <p:cNvPr id="16387" name="Content Placeholder 4" descr="James Madison.jpg">
            <a:hlinkClick r:id="rId2"/>
          </p:cNvPr>
          <p:cNvPicPr>
            <a:picLocks noGrp="1" noChangeAspect="1"/>
          </p:cNvPicPr>
          <p:nvPr>
            <p:ph idx="1"/>
          </p:nvPr>
        </p:nvPicPr>
        <p:blipFill>
          <a:blip r:embed="rId3"/>
          <a:srcRect/>
          <a:stretch>
            <a:fillRect/>
          </a:stretch>
        </p:blipFill>
        <p:spPr>
          <a:xfrm>
            <a:off x="5591175" y="914400"/>
            <a:ext cx="3248025" cy="4229100"/>
          </a:xfrm>
        </p:spPr>
      </p:pic>
      <p:sp>
        <p:nvSpPr>
          <p:cNvPr id="15" name="TextBox 14"/>
          <p:cNvSpPr txBox="1"/>
          <p:nvPr/>
        </p:nvSpPr>
        <p:spPr>
          <a:xfrm>
            <a:off x="5562600" y="5410200"/>
            <a:ext cx="3276600" cy="6461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dirty="0"/>
              <a:t>James  Madison</a:t>
            </a:r>
          </a:p>
          <a:p>
            <a:pPr algn="ctr" fontAlgn="auto">
              <a:spcBef>
                <a:spcPts val="0"/>
              </a:spcBef>
              <a:spcAft>
                <a:spcPts val="0"/>
              </a:spcAft>
              <a:defRPr/>
            </a:pPr>
            <a:r>
              <a:rPr lang="en-US" dirty="0"/>
              <a:t>Developed the “Bill of Rights”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295400"/>
            <a:ext cx="8839200" cy="258603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b="1" dirty="0"/>
              <a:t>The constitution  includes a preamble, seven articles, and twenty-seven amendments. In this activity you will pair up with two other classmates and you will need to give a brief explanation as to how each article </a:t>
            </a:r>
            <a:r>
              <a:rPr lang="en-US" b="1" i="1" u="sng" dirty="0"/>
              <a:t>is divided up </a:t>
            </a:r>
            <a:r>
              <a:rPr lang="en-US" b="1" dirty="0"/>
              <a:t>and </a:t>
            </a:r>
            <a:r>
              <a:rPr lang="en-US" b="1" i="1" u="sng" dirty="0"/>
              <a:t>what it talks about</a:t>
            </a:r>
            <a:r>
              <a:rPr lang="en-US" b="1" dirty="0"/>
              <a:t>. The following website: </a:t>
            </a:r>
            <a:r>
              <a:rPr lang="en-US" b="1" dirty="0">
                <a:hlinkClick r:id="rId2"/>
              </a:rPr>
              <a:t>http://ratify.constitutioncenter.org/constitution/details_explanation.php?link=003&amp;const=00_pre_00</a:t>
            </a:r>
            <a:r>
              <a:rPr lang="en-US" b="1" dirty="0"/>
              <a:t> will help you with your research to get the information you need. I have done the preamble for you so you know what is expected. Divide the work evenly so that you can finish in a timely manner. When complete your research, your group will report your information to your classmates.</a:t>
            </a:r>
            <a:endParaRPr lang="en-US" b="1" dirty="0"/>
          </a:p>
        </p:txBody>
      </p:sp>
      <p:sp>
        <p:nvSpPr>
          <p:cNvPr id="9" name="TextBox 8"/>
          <p:cNvSpPr txBox="1"/>
          <p:nvPr/>
        </p:nvSpPr>
        <p:spPr>
          <a:xfrm>
            <a:off x="228600" y="39624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Preamble</a:t>
            </a:r>
          </a:p>
          <a:p>
            <a:pPr algn="ctr" fontAlgn="auto">
              <a:spcBef>
                <a:spcPts val="0"/>
              </a:spcBef>
              <a:spcAft>
                <a:spcPts val="0"/>
              </a:spcAft>
              <a:defRPr/>
            </a:pPr>
            <a:endParaRPr lang="en-US" b="1" dirty="0"/>
          </a:p>
        </p:txBody>
      </p:sp>
      <p:sp>
        <p:nvSpPr>
          <p:cNvPr id="10" name="Right Arrow 9"/>
          <p:cNvSpPr/>
          <p:nvPr/>
        </p:nvSpPr>
        <p:spPr>
          <a:xfrm>
            <a:off x="3124200" y="43434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p:nvPr/>
        </p:nvSpPr>
        <p:spPr>
          <a:xfrm>
            <a:off x="3886200" y="3962400"/>
            <a:ext cx="5029200" cy="175418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p>
          <a:p>
            <a:pPr fontAlgn="auto">
              <a:spcBef>
                <a:spcPts val="0"/>
              </a:spcBef>
              <a:spcAft>
                <a:spcPts val="0"/>
              </a:spcAft>
              <a:defRPr/>
            </a:pPr>
            <a:r>
              <a:rPr lang="en-US" dirty="0"/>
              <a:t>The Preamble of the US Constitution is the an introductory  passage that tells the purpose of the Constitution. The small passage details how Americans wanted to secure their freedom under a new form of government.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1</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2</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3</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4</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8763000" cy="792163"/>
          </a:xfrm>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en-US" sz="3200" dirty="0" smtClean="0"/>
              <a:t>The Constitution</a:t>
            </a:r>
            <a:endParaRPr lang="en-US" sz="3200" dirty="0"/>
          </a:p>
        </p:txBody>
      </p:sp>
      <p:sp>
        <p:nvSpPr>
          <p:cNvPr id="8" name="TextBox 7"/>
          <p:cNvSpPr txBox="1"/>
          <p:nvPr/>
        </p:nvSpPr>
        <p:spPr>
          <a:xfrm>
            <a:off x="152400" y="1524000"/>
            <a:ext cx="2743200" cy="107791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endParaRPr lang="en-US" b="1" dirty="0"/>
          </a:p>
          <a:p>
            <a:pPr algn="ctr" fontAlgn="auto">
              <a:spcBef>
                <a:spcPts val="0"/>
              </a:spcBef>
              <a:spcAft>
                <a:spcPts val="0"/>
              </a:spcAft>
              <a:defRPr/>
            </a:pPr>
            <a:r>
              <a:rPr lang="en-US" sz="2800" b="1" dirty="0"/>
              <a:t>Article 5</a:t>
            </a:r>
          </a:p>
          <a:p>
            <a:pPr algn="ctr" fontAlgn="auto">
              <a:spcBef>
                <a:spcPts val="0"/>
              </a:spcBef>
              <a:spcAft>
                <a:spcPts val="0"/>
              </a:spcAft>
              <a:defRPr/>
            </a:pPr>
            <a:endParaRPr lang="en-US" b="1" dirty="0"/>
          </a:p>
        </p:txBody>
      </p:sp>
      <p:sp>
        <p:nvSpPr>
          <p:cNvPr id="9" name="Right Arrow 8"/>
          <p:cNvSpPr/>
          <p:nvPr/>
        </p:nvSpPr>
        <p:spPr>
          <a:xfrm>
            <a:off x="3048000" y="19812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86200" y="1295400"/>
            <a:ext cx="5029200" cy="48006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b="1" u="sng" dirty="0"/>
              <a:t>Brief Explanation</a:t>
            </a:r>
            <a:endParaRPr lang="en-US" dirty="0"/>
          </a:p>
          <a:p>
            <a:pPr fontAlgn="auto">
              <a:spcBef>
                <a:spcPts val="0"/>
              </a:spcBef>
              <a:spcAft>
                <a:spcPts val="0"/>
              </a:spcAft>
              <a:defRPr/>
            </a:pPr>
            <a:r>
              <a:rPr lang="en-US" dirty="0"/>
              <a:t>How many sections?</a:t>
            </a:r>
          </a:p>
          <a:p>
            <a:pPr fontAlgn="auto">
              <a:spcBef>
                <a:spcPts val="0"/>
              </a:spcBef>
              <a:spcAft>
                <a:spcPts val="0"/>
              </a:spcAft>
              <a:defRPr/>
            </a:pPr>
            <a:endParaRPr lang="en-US" dirty="0"/>
          </a:p>
          <a:p>
            <a:pPr fontAlgn="auto">
              <a:spcBef>
                <a:spcPts val="0"/>
              </a:spcBef>
              <a:spcAft>
                <a:spcPts val="0"/>
              </a:spcAft>
              <a:defRPr/>
            </a:pPr>
            <a:r>
              <a:rPr lang="en-US" dirty="0"/>
              <a:t>What does it talk about?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a:p>
            <a:pPr algn="ctr" fontAlgn="auto">
              <a:spcBef>
                <a:spcPts val="0"/>
              </a:spcBef>
              <a:spcAft>
                <a:spcPts val="0"/>
              </a:spcAft>
              <a:defRPr/>
            </a:pPr>
            <a:endParaRPr lang="en-US"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1563</TotalTime>
  <Words>1063</Words>
  <Application>Microsoft Office PowerPoint</Application>
  <PresentationFormat>On-screen Show (4:3)</PresentationFormat>
  <Paragraphs>261</Paragraphs>
  <Slides>15</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15</vt:i4>
      </vt:variant>
    </vt:vector>
  </HeadingPairs>
  <TitlesOfParts>
    <vt:vector size="18" baseType="lpstr">
      <vt:lpstr>Calibri</vt:lpstr>
      <vt:lpstr>Arial</vt:lpstr>
      <vt:lpstr>Office Theme</vt:lpstr>
      <vt:lpstr>Slide 1</vt:lpstr>
      <vt:lpstr>Road to the Constitution</vt:lpstr>
      <vt:lpstr>Protecting Peoples’ Rights: The Bill of Rights</vt:lpstr>
      <vt:lpstr>The Constitution</vt:lpstr>
      <vt:lpstr>The Constitution</vt:lpstr>
      <vt:lpstr>The Constitution</vt:lpstr>
      <vt:lpstr>The Constitution</vt:lpstr>
      <vt:lpstr>The Constitution</vt:lpstr>
      <vt:lpstr>The Constitution</vt:lpstr>
      <vt:lpstr>The Constitution</vt:lpstr>
      <vt:lpstr>The Constitution</vt:lpstr>
      <vt:lpstr>Slide 12</vt:lpstr>
      <vt:lpstr>Slide 13</vt:lpstr>
      <vt:lpstr>Slide 14</vt:lpstr>
      <vt:lpstr>Slide 15</vt:lpstr>
    </vt:vector>
  </TitlesOfParts>
  <Company>DJUHSD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Up  Day 2</dc:title>
  <dc:creator>jgonzalez</dc:creator>
  <cp:lastModifiedBy>tech</cp:lastModifiedBy>
  <cp:revision>154</cp:revision>
  <dcterms:created xsi:type="dcterms:W3CDTF">2011-02-16T17:37:46Z</dcterms:created>
  <dcterms:modified xsi:type="dcterms:W3CDTF">2011-03-21T21:56:10Z</dcterms:modified>
</cp:coreProperties>
</file>